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61" r:id="rId4"/>
    <p:sldId id="263" r:id="rId5"/>
    <p:sldId id="289" r:id="rId6"/>
    <p:sldId id="262" r:id="rId7"/>
    <p:sldId id="266" r:id="rId8"/>
    <p:sldId id="267" r:id="rId9"/>
    <p:sldId id="270" r:id="rId10"/>
    <p:sldId id="269" r:id="rId11"/>
    <p:sldId id="275" r:id="rId12"/>
    <p:sldId id="271" r:id="rId13"/>
    <p:sldId id="272" r:id="rId14"/>
    <p:sldId id="273" r:id="rId15"/>
    <p:sldId id="274" r:id="rId16"/>
    <p:sldId id="264" r:id="rId17"/>
    <p:sldId id="277" r:id="rId18"/>
    <p:sldId id="276" r:id="rId19"/>
    <p:sldId id="278" r:id="rId20"/>
    <p:sldId id="280" r:id="rId21"/>
    <p:sldId id="279" r:id="rId22"/>
    <p:sldId id="281" r:id="rId23"/>
    <p:sldId id="282" r:id="rId24"/>
    <p:sldId id="284" r:id="rId25"/>
    <p:sldId id="285" r:id="rId26"/>
    <p:sldId id="286" r:id="rId27"/>
    <p:sldId id="287" r:id="rId28"/>
    <p:sldId id="290"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4B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787" autoAdjust="0"/>
  </p:normalViewPr>
  <p:slideViewPr>
    <p:cSldViewPr snapToGrid="0">
      <p:cViewPr varScale="1">
        <p:scale>
          <a:sx n="80" d="100"/>
          <a:sy n="80" d="100"/>
        </p:scale>
        <p:origin x="9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743DF-BBF2-4C17-A5B0-9C4530372D75}"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F1686-A12D-4E27-98E1-1900DB637E2B}" type="slidenum">
              <a:rPr lang="en-US" smtClean="0"/>
              <a:t>‹#›</a:t>
            </a:fld>
            <a:endParaRPr lang="en-US"/>
          </a:p>
        </p:txBody>
      </p:sp>
    </p:spTree>
    <p:extLst>
      <p:ext uri="{BB962C8B-B14F-4D97-AF65-F5344CB8AC3E}">
        <p14:creationId xmlns:p14="http://schemas.microsoft.com/office/powerpoint/2010/main" val="297788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1</a:t>
            </a:fld>
            <a:endParaRPr lang="en-US"/>
          </a:p>
        </p:txBody>
      </p:sp>
    </p:spTree>
    <p:extLst>
      <p:ext uri="{BB962C8B-B14F-4D97-AF65-F5344CB8AC3E}">
        <p14:creationId xmlns:p14="http://schemas.microsoft.com/office/powerpoint/2010/main" val="370499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20</a:t>
            </a:fld>
            <a:endParaRPr lang="en-US"/>
          </a:p>
        </p:txBody>
      </p:sp>
    </p:spTree>
    <p:extLst>
      <p:ext uri="{BB962C8B-B14F-4D97-AF65-F5344CB8AC3E}">
        <p14:creationId xmlns:p14="http://schemas.microsoft.com/office/powerpoint/2010/main" val="662857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21</a:t>
            </a:fld>
            <a:endParaRPr lang="en-US"/>
          </a:p>
        </p:txBody>
      </p:sp>
    </p:spTree>
    <p:extLst>
      <p:ext uri="{BB962C8B-B14F-4D97-AF65-F5344CB8AC3E}">
        <p14:creationId xmlns:p14="http://schemas.microsoft.com/office/powerpoint/2010/main" val="308853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Tokenization &amp; word counts</a:t>
            </a:r>
          </a:p>
          <a:p>
            <a:pPr marL="171450" indent="-171450">
              <a:buFont typeface="Arial" panose="020B0604020202020204" pitchFamily="34" charset="0"/>
              <a:buChar char="•"/>
            </a:pPr>
            <a:r>
              <a:rPr lang="en-US" dirty="0"/>
              <a:t>Hard – I kept messing them up</a:t>
            </a:r>
          </a:p>
          <a:p>
            <a:pPr marL="171450" indent="-171450">
              <a:buFont typeface="Arial" panose="020B0604020202020204" pitchFamily="34" charset="0"/>
              <a:buChar char="•"/>
            </a:pPr>
            <a:r>
              <a:rPr lang="en-US" dirty="0"/>
              <a:t>Tokenization took forever (45 minutes)</a:t>
            </a:r>
          </a:p>
        </p:txBody>
      </p:sp>
      <p:sp>
        <p:nvSpPr>
          <p:cNvPr id="4" name="Slide Number Placeholder 3"/>
          <p:cNvSpPr>
            <a:spLocks noGrp="1"/>
          </p:cNvSpPr>
          <p:nvPr>
            <p:ph type="sldNum" sz="quarter" idx="5"/>
          </p:nvPr>
        </p:nvSpPr>
        <p:spPr/>
        <p:txBody>
          <a:bodyPr/>
          <a:lstStyle/>
          <a:p>
            <a:fld id="{CAFF1686-A12D-4E27-98E1-1900DB637E2B}" type="slidenum">
              <a:rPr lang="en-US" smtClean="0"/>
              <a:t>22</a:t>
            </a:fld>
            <a:endParaRPr lang="en-US"/>
          </a:p>
        </p:txBody>
      </p:sp>
    </p:spTree>
    <p:extLst>
      <p:ext uri="{BB962C8B-B14F-4D97-AF65-F5344CB8AC3E}">
        <p14:creationId xmlns:p14="http://schemas.microsoft.com/office/powerpoint/2010/main" val="3154162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23</a:t>
            </a:fld>
            <a:endParaRPr lang="en-US"/>
          </a:p>
        </p:txBody>
      </p:sp>
    </p:spTree>
    <p:extLst>
      <p:ext uri="{BB962C8B-B14F-4D97-AF65-F5344CB8AC3E}">
        <p14:creationId xmlns:p14="http://schemas.microsoft.com/office/powerpoint/2010/main" val="1916363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A5FEB-F255-58E6-F7DF-2822791B4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E509C-9A20-31A1-AFCE-A71FF92D6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169C0-5CC8-E921-0C64-9B76748BE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200F41-053F-42F5-261F-A8E8232BF5F4}"/>
              </a:ext>
            </a:extLst>
          </p:cNvPr>
          <p:cNvSpPr>
            <a:spLocks noGrp="1"/>
          </p:cNvSpPr>
          <p:nvPr>
            <p:ph type="sldNum" sz="quarter" idx="5"/>
          </p:nvPr>
        </p:nvSpPr>
        <p:spPr/>
        <p:txBody>
          <a:bodyPr/>
          <a:lstStyle/>
          <a:p>
            <a:fld id="{CAFF1686-A12D-4E27-98E1-1900DB637E2B}" type="slidenum">
              <a:rPr lang="en-US" smtClean="0"/>
              <a:t>24</a:t>
            </a:fld>
            <a:endParaRPr lang="en-US"/>
          </a:p>
        </p:txBody>
      </p:sp>
    </p:spTree>
    <p:extLst>
      <p:ext uri="{BB962C8B-B14F-4D97-AF65-F5344CB8AC3E}">
        <p14:creationId xmlns:p14="http://schemas.microsoft.com/office/powerpoint/2010/main" val="2970259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12F0D-BA88-9612-1951-8A2A568F3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9D9A5-FE5F-A1A1-EF82-53ED83F63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B5578-4A2F-9BE5-D489-AD00C53DF5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D9984B-4A66-8B42-05CD-0820AE701EA7}"/>
              </a:ext>
            </a:extLst>
          </p:cNvPr>
          <p:cNvSpPr>
            <a:spLocks noGrp="1"/>
          </p:cNvSpPr>
          <p:nvPr>
            <p:ph type="sldNum" sz="quarter" idx="5"/>
          </p:nvPr>
        </p:nvSpPr>
        <p:spPr/>
        <p:txBody>
          <a:bodyPr/>
          <a:lstStyle/>
          <a:p>
            <a:fld id="{CAFF1686-A12D-4E27-98E1-1900DB637E2B}" type="slidenum">
              <a:rPr lang="en-US" smtClean="0"/>
              <a:t>25</a:t>
            </a:fld>
            <a:endParaRPr lang="en-US"/>
          </a:p>
        </p:txBody>
      </p:sp>
    </p:spTree>
    <p:extLst>
      <p:ext uri="{BB962C8B-B14F-4D97-AF65-F5344CB8AC3E}">
        <p14:creationId xmlns:p14="http://schemas.microsoft.com/office/powerpoint/2010/main" val="2633138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26</a:t>
            </a:fld>
            <a:endParaRPr lang="en-US"/>
          </a:p>
        </p:txBody>
      </p:sp>
    </p:spTree>
    <p:extLst>
      <p:ext uri="{BB962C8B-B14F-4D97-AF65-F5344CB8AC3E}">
        <p14:creationId xmlns:p14="http://schemas.microsoft.com/office/powerpoint/2010/main" val="389326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27</a:t>
            </a:fld>
            <a:endParaRPr lang="en-US"/>
          </a:p>
        </p:txBody>
      </p:sp>
    </p:spTree>
    <p:extLst>
      <p:ext uri="{BB962C8B-B14F-4D97-AF65-F5344CB8AC3E}">
        <p14:creationId xmlns:p14="http://schemas.microsoft.com/office/powerpoint/2010/main" val="754348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F21E8-3269-BC31-153C-5CB5B508F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AD9ED-0ACA-6BB3-297D-378567BA0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D335A-464D-FF56-BD18-E43F436F25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02B00C-2EB5-6866-BE62-D89699F01BBC}"/>
              </a:ext>
            </a:extLst>
          </p:cNvPr>
          <p:cNvSpPr>
            <a:spLocks noGrp="1"/>
          </p:cNvSpPr>
          <p:nvPr>
            <p:ph type="sldNum" sz="quarter" idx="5"/>
          </p:nvPr>
        </p:nvSpPr>
        <p:spPr/>
        <p:txBody>
          <a:bodyPr/>
          <a:lstStyle/>
          <a:p>
            <a:fld id="{CAFF1686-A12D-4E27-98E1-1900DB637E2B}" type="slidenum">
              <a:rPr lang="en-US" smtClean="0"/>
              <a:t>28</a:t>
            </a:fld>
            <a:endParaRPr lang="en-US"/>
          </a:p>
        </p:txBody>
      </p:sp>
    </p:spTree>
    <p:extLst>
      <p:ext uri="{BB962C8B-B14F-4D97-AF65-F5344CB8AC3E}">
        <p14:creationId xmlns:p14="http://schemas.microsoft.com/office/powerpoint/2010/main" val="4114742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FF1686-A12D-4E27-98E1-1900DB637E2B}" type="slidenum">
              <a:rPr lang="en-US" smtClean="0"/>
              <a:t>29</a:t>
            </a:fld>
            <a:endParaRPr lang="en-US"/>
          </a:p>
        </p:txBody>
      </p:sp>
    </p:spTree>
    <p:extLst>
      <p:ext uri="{BB962C8B-B14F-4D97-AF65-F5344CB8AC3E}">
        <p14:creationId xmlns:p14="http://schemas.microsoft.com/office/powerpoint/2010/main" val="422143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this data set because</a:t>
            </a:r>
          </a:p>
          <a:p>
            <a:pPr marL="171450" indent="-171450">
              <a:buFont typeface="Arial" panose="020B0604020202020204" pitchFamily="34" charset="0"/>
              <a:buChar char="•"/>
            </a:pPr>
            <a:r>
              <a:rPr lang="en-US" dirty="0"/>
              <a:t>It’s real</a:t>
            </a:r>
          </a:p>
          <a:p>
            <a:pPr marL="171450" indent="-171450">
              <a:buFont typeface="Arial" panose="020B0604020202020204" pitchFamily="34" charset="0"/>
              <a:buChar char="•"/>
            </a:pPr>
            <a:r>
              <a:rPr lang="en-US" dirty="0"/>
              <a:t>It’s current</a:t>
            </a:r>
          </a:p>
          <a:p>
            <a:pPr marL="171450" indent="-171450">
              <a:buFont typeface="Arial" panose="020B0604020202020204" pitchFamily="34" charset="0"/>
              <a:buChar char="•"/>
            </a:pPr>
            <a:r>
              <a:rPr lang="en-US" dirty="0"/>
              <a:t>It’s important</a:t>
            </a:r>
          </a:p>
          <a:p>
            <a:pPr marL="171450" indent="-171450">
              <a:buFont typeface="Arial" panose="020B0604020202020204" pitchFamily="34" charset="0"/>
              <a:buChar char="•"/>
            </a:pPr>
            <a:r>
              <a:rPr lang="en-US" dirty="0"/>
              <a:t>It has personal meaning for me</a:t>
            </a:r>
          </a:p>
        </p:txBody>
      </p:sp>
      <p:sp>
        <p:nvSpPr>
          <p:cNvPr id="4" name="Slide Number Placeholder 3"/>
          <p:cNvSpPr>
            <a:spLocks noGrp="1"/>
          </p:cNvSpPr>
          <p:nvPr>
            <p:ph type="sldNum" sz="quarter" idx="5"/>
          </p:nvPr>
        </p:nvSpPr>
        <p:spPr/>
        <p:txBody>
          <a:bodyPr/>
          <a:lstStyle/>
          <a:p>
            <a:fld id="{CAFF1686-A12D-4E27-98E1-1900DB637E2B}" type="slidenum">
              <a:rPr lang="en-US" smtClean="0"/>
              <a:t>2</a:t>
            </a:fld>
            <a:endParaRPr lang="en-US"/>
          </a:p>
        </p:txBody>
      </p:sp>
    </p:spTree>
    <p:extLst>
      <p:ext uri="{BB962C8B-B14F-4D97-AF65-F5344CB8AC3E}">
        <p14:creationId xmlns:p14="http://schemas.microsoft.com/office/powerpoint/2010/main" val="251535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4</a:t>
            </a:fld>
            <a:endParaRPr lang="en-US"/>
          </a:p>
        </p:txBody>
      </p:sp>
    </p:spTree>
    <p:extLst>
      <p:ext uri="{BB962C8B-B14F-4D97-AF65-F5344CB8AC3E}">
        <p14:creationId xmlns:p14="http://schemas.microsoft.com/office/powerpoint/2010/main" val="79795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bullet points fit on one slide but this took a </a:t>
            </a:r>
            <a:r>
              <a:rPr lang="en-US" i="1" dirty="0"/>
              <a:t>lot</a:t>
            </a:r>
            <a:r>
              <a:rPr lang="en-US" dirty="0"/>
              <a:t> of time</a:t>
            </a:r>
          </a:p>
        </p:txBody>
      </p:sp>
      <p:sp>
        <p:nvSpPr>
          <p:cNvPr id="4" name="Slide Number Placeholder 3"/>
          <p:cNvSpPr>
            <a:spLocks noGrp="1"/>
          </p:cNvSpPr>
          <p:nvPr>
            <p:ph type="sldNum" sz="quarter" idx="5"/>
          </p:nvPr>
        </p:nvSpPr>
        <p:spPr/>
        <p:txBody>
          <a:bodyPr/>
          <a:lstStyle/>
          <a:p>
            <a:fld id="{CAFF1686-A12D-4E27-98E1-1900DB637E2B}" type="slidenum">
              <a:rPr lang="en-US" smtClean="0"/>
              <a:t>6</a:t>
            </a:fld>
            <a:endParaRPr lang="en-US"/>
          </a:p>
        </p:txBody>
      </p:sp>
    </p:spTree>
    <p:extLst>
      <p:ext uri="{BB962C8B-B14F-4D97-AF65-F5344CB8AC3E}">
        <p14:creationId xmlns:p14="http://schemas.microsoft.com/office/powerpoint/2010/main" val="121645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8</a:t>
            </a:fld>
            <a:endParaRPr lang="en-US"/>
          </a:p>
        </p:txBody>
      </p:sp>
    </p:spTree>
    <p:extLst>
      <p:ext uri="{BB962C8B-B14F-4D97-AF65-F5344CB8AC3E}">
        <p14:creationId xmlns:p14="http://schemas.microsoft.com/office/powerpoint/2010/main" val="240472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wrote a function to plot maps.</a:t>
            </a:r>
          </a:p>
          <a:p>
            <a:r>
              <a:rPr lang="en-US" dirty="0"/>
              <a:t>These are made with </a:t>
            </a:r>
            <a:r>
              <a:rPr lang="en-US" dirty="0" err="1"/>
              <a:t>HoloViews</a:t>
            </a:r>
            <a:r>
              <a:rPr lang="en-US" dirty="0"/>
              <a:t>, so they’re interactive in the notebook.</a:t>
            </a:r>
          </a:p>
        </p:txBody>
      </p:sp>
      <p:sp>
        <p:nvSpPr>
          <p:cNvPr id="4" name="Slide Number Placeholder 3"/>
          <p:cNvSpPr>
            <a:spLocks noGrp="1"/>
          </p:cNvSpPr>
          <p:nvPr>
            <p:ph type="sldNum" sz="quarter" idx="5"/>
          </p:nvPr>
        </p:nvSpPr>
        <p:spPr/>
        <p:txBody>
          <a:bodyPr/>
          <a:lstStyle/>
          <a:p>
            <a:fld id="{CAFF1686-A12D-4E27-98E1-1900DB637E2B}" type="slidenum">
              <a:rPr lang="en-US" smtClean="0"/>
              <a:t>10</a:t>
            </a:fld>
            <a:endParaRPr lang="en-US"/>
          </a:p>
        </p:txBody>
      </p:sp>
    </p:spTree>
    <p:extLst>
      <p:ext uri="{BB962C8B-B14F-4D97-AF65-F5344CB8AC3E}">
        <p14:creationId xmlns:p14="http://schemas.microsoft.com/office/powerpoint/2010/main" val="152825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13</a:t>
            </a:fld>
            <a:endParaRPr lang="en-US"/>
          </a:p>
        </p:txBody>
      </p:sp>
    </p:spTree>
    <p:extLst>
      <p:ext uri="{BB962C8B-B14F-4D97-AF65-F5344CB8AC3E}">
        <p14:creationId xmlns:p14="http://schemas.microsoft.com/office/powerpoint/2010/main" val="367581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14</a:t>
            </a:fld>
            <a:endParaRPr lang="en-US"/>
          </a:p>
        </p:txBody>
      </p:sp>
    </p:spTree>
    <p:extLst>
      <p:ext uri="{BB962C8B-B14F-4D97-AF65-F5344CB8AC3E}">
        <p14:creationId xmlns:p14="http://schemas.microsoft.com/office/powerpoint/2010/main" val="2690780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F1686-A12D-4E27-98E1-1900DB637E2B}" type="slidenum">
              <a:rPr lang="en-US" smtClean="0"/>
              <a:t>18</a:t>
            </a:fld>
            <a:endParaRPr lang="en-US"/>
          </a:p>
        </p:txBody>
      </p:sp>
    </p:spTree>
    <p:extLst>
      <p:ext uri="{BB962C8B-B14F-4D97-AF65-F5344CB8AC3E}">
        <p14:creationId xmlns:p14="http://schemas.microsoft.com/office/powerpoint/2010/main" val="410265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C0A2-0632-ECB9-71AB-CEB097438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355C88-0A29-83BB-2FC3-C13DAED89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88048-7A22-38C9-E43E-289DB47C4507}"/>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99F50278-ED4F-F08C-D163-98168A872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17D9C-56F1-59BF-BC39-45C01DEDB952}"/>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270069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C8D0-8E3F-D91C-4C82-A57FE0C361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F9B14E-51ED-549F-9A1D-FFEF09041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C984E-C1D0-E15B-F140-3E593907140F}"/>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AC704C07-9ACF-5169-E61E-39832DC5C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E95A2-7322-254D-CCB5-40622FE689FC}"/>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103873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C23C34-694F-3826-D59B-35F669B4A0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9FE0A6-40A3-18FA-C9F7-C5ADFB5DCE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C0209-ECA6-3B4A-3296-33BD97A4B8BD}"/>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BB8B3ABB-EEA7-5D93-0E18-2923CA968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A7C30-E402-8FE0-C849-0C998485A5EC}"/>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749964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FB1C-C58D-57C8-D499-5C6668317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D1173-A940-FA9C-DB98-C1C560DE18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FEAF9-13E2-F438-8BCA-42FBBE92F449}"/>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250E910C-13EF-00DE-C5A5-88C8FE144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8AFED-8A94-9575-48B1-53EDD11A3C8A}"/>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373478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8C8D-F98F-9B7A-6242-A999CA158D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2166D5-E9EC-D147-9EC7-2996BCD75B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BD284-9637-871B-4F9E-3AE1259BFA0E}"/>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D32BF01F-E488-BB26-1AA8-2B278A8FE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75CBC-330D-AA0A-C1A7-96A23A24AAD6}"/>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26671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BB17-A446-006D-BD75-9F1C9043AA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33413-7F86-79B2-57D7-95BDD26FC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149DF4-0A52-D0D5-2DBD-3498CA2AC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DB03A5-1A97-B0BF-E4E4-C93E42FA9A5C}"/>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6" name="Footer Placeholder 5">
            <a:extLst>
              <a:ext uri="{FF2B5EF4-FFF2-40B4-BE49-F238E27FC236}">
                <a16:creationId xmlns:a16="http://schemas.microsoft.com/office/drawing/2014/main" id="{40913E6F-9F2B-F35E-5D79-DF347D93F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5AC00-CDA7-CE12-0319-CBF8F576031B}"/>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217952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21A2-4D74-0242-5BBD-CD210FA65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36125-2813-9488-E6FD-3E33C2863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38D3A4-FF8C-BB6E-5F24-67DF4CE4DC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2C8497-5EB0-180E-7B88-3E5D23D24B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25F59-1A38-8345-8F38-10ED59E15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26879-CD17-BD05-447D-A6632C2AEF36}"/>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8" name="Footer Placeholder 7">
            <a:extLst>
              <a:ext uri="{FF2B5EF4-FFF2-40B4-BE49-F238E27FC236}">
                <a16:creationId xmlns:a16="http://schemas.microsoft.com/office/drawing/2014/main" id="{2BCACAE5-FB12-7636-3C4A-117CA3690D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300DF4-B6AC-25CA-CB21-7B06A5DF2247}"/>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330670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D257-9983-10CE-6F1B-834F1ABB4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641F94-9D54-5F0A-E6BD-E283F2E3C07B}"/>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4" name="Footer Placeholder 3">
            <a:extLst>
              <a:ext uri="{FF2B5EF4-FFF2-40B4-BE49-F238E27FC236}">
                <a16:creationId xmlns:a16="http://schemas.microsoft.com/office/drawing/2014/main" id="{EC7D0BE0-88D1-5067-0132-7C53A1DD1A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FDAB3B-20E6-0675-B387-6B5DD60C990E}"/>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86243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931AD7-A719-1ED0-DE31-4B05086A6B29}"/>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3" name="Footer Placeholder 2">
            <a:extLst>
              <a:ext uri="{FF2B5EF4-FFF2-40B4-BE49-F238E27FC236}">
                <a16:creationId xmlns:a16="http://schemas.microsoft.com/office/drawing/2014/main" id="{D4F90DE6-972F-338B-B723-103603569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3EAC67-7E6A-2E80-48E2-01020BEFB510}"/>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388961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5799-87A4-2016-4385-4E7374941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11E2B4-5701-696C-20B7-9E3B892B4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A69668-6A12-C1EE-8AB9-A595C4702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8FE86-97AA-FF66-3647-F79784398FDE}"/>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6" name="Footer Placeholder 5">
            <a:extLst>
              <a:ext uri="{FF2B5EF4-FFF2-40B4-BE49-F238E27FC236}">
                <a16:creationId xmlns:a16="http://schemas.microsoft.com/office/drawing/2014/main" id="{212066F4-71C3-D98C-EC4C-9BE701590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43BE-04A8-617D-F6A2-FAD3E7C679A9}"/>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169669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E049-F847-E3EA-9334-0B39460B9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980AB9-1254-EEA3-47B0-7F1A5FD15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68351D-A693-8975-3538-C2C14FC19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21D5A0-2117-F8E2-3589-6F41447D0245}"/>
              </a:ext>
            </a:extLst>
          </p:cNvPr>
          <p:cNvSpPr>
            <a:spLocks noGrp="1"/>
          </p:cNvSpPr>
          <p:nvPr>
            <p:ph type="dt" sz="half" idx="10"/>
          </p:nvPr>
        </p:nvSpPr>
        <p:spPr/>
        <p:txBody>
          <a:bodyPr/>
          <a:lstStyle/>
          <a:p>
            <a:fld id="{16B14DE3-4D65-4E13-839B-2A125EF6BE1B}" type="datetimeFigureOut">
              <a:rPr lang="en-US" smtClean="0"/>
              <a:t>11/14/2024</a:t>
            </a:fld>
            <a:endParaRPr lang="en-US"/>
          </a:p>
        </p:txBody>
      </p:sp>
      <p:sp>
        <p:nvSpPr>
          <p:cNvPr id="6" name="Footer Placeholder 5">
            <a:extLst>
              <a:ext uri="{FF2B5EF4-FFF2-40B4-BE49-F238E27FC236}">
                <a16:creationId xmlns:a16="http://schemas.microsoft.com/office/drawing/2014/main" id="{1DC5AFB7-D53B-49DB-CE14-72277B489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4C3CFD-F88E-9221-1707-C2281FDCDA2D}"/>
              </a:ext>
            </a:extLst>
          </p:cNvPr>
          <p:cNvSpPr>
            <a:spLocks noGrp="1"/>
          </p:cNvSpPr>
          <p:nvPr>
            <p:ph type="sldNum" sz="quarter" idx="12"/>
          </p:nvPr>
        </p:nvSpPr>
        <p:spPr/>
        <p:txBody>
          <a:bodyPr/>
          <a:lstStyle/>
          <a:p>
            <a:fld id="{6CA5766D-1512-4400-93C3-36FF360353AD}" type="slidenum">
              <a:rPr lang="en-US" smtClean="0"/>
              <a:t>‹#›</a:t>
            </a:fld>
            <a:endParaRPr lang="en-US"/>
          </a:p>
        </p:txBody>
      </p:sp>
    </p:spTree>
    <p:extLst>
      <p:ext uri="{BB962C8B-B14F-4D97-AF65-F5344CB8AC3E}">
        <p14:creationId xmlns:p14="http://schemas.microsoft.com/office/powerpoint/2010/main" val="125180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3EE1ED-D0CC-3D01-7268-352DB340ACC7}"/>
              </a:ext>
            </a:extLst>
          </p:cNvPr>
          <p:cNvSpPr>
            <a:spLocks noGrp="1"/>
          </p:cNvSpPr>
          <p:nvPr>
            <p:ph type="title"/>
          </p:nvPr>
        </p:nvSpPr>
        <p:spPr>
          <a:xfrm>
            <a:off x="838200" y="365126"/>
            <a:ext cx="10515600" cy="7978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DBC1EC-C5BD-9D70-A04D-30979294BEC8}"/>
              </a:ext>
            </a:extLst>
          </p:cNvPr>
          <p:cNvSpPr>
            <a:spLocks noGrp="1"/>
          </p:cNvSpPr>
          <p:nvPr>
            <p:ph type="body" idx="1"/>
          </p:nvPr>
        </p:nvSpPr>
        <p:spPr>
          <a:xfrm>
            <a:off x="838200" y="1447060"/>
            <a:ext cx="10515600" cy="47299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CFB9C-553A-9C7E-316C-3903BFB75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B14DE3-4D65-4E13-839B-2A125EF6BE1B}" type="datetimeFigureOut">
              <a:rPr lang="en-US" smtClean="0"/>
              <a:t>11/14/2024</a:t>
            </a:fld>
            <a:endParaRPr lang="en-US"/>
          </a:p>
        </p:txBody>
      </p:sp>
      <p:sp>
        <p:nvSpPr>
          <p:cNvPr id="5" name="Footer Placeholder 4">
            <a:extLst>
              <a:ext uri="{FF2B5EF4-FFF2-40B4-BE49-F238E27FC236}">
                <a16:creationId xmlns:a16="http://schemas.microsoft.com/office/drawing/2014/main" id="{1DAE2AFF-C60E-F18A-9526-08718CE798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473911-E980-9226-6651-1D95EE17A3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A5766D-1512-4400-93C3-36FF360353AD}" type="slidenum">
              <a:rPr lang="en-US" smtClean="0"/>
              <a:t>‹#›</a:t>
            </a:fld>
            <a:endParaRPr lang="en-US"/>
          </a:p>
        </p:txBody>
      </p:sp>
    </p:spTree>
    <p:extLst>
      <p:ext uri="{BB962C8B-B14F-4D97-AF65-F5344CB8AC3E}">
        <p14:creationId xmlns:p14="http://schemas.microsoft.com/office/powerpoint/2010/main" val="1737728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photos/a-bridge-over-a-body-of-water-eO-W7HwfWuA?utm_content=creditCopyText&amp;utm_medium=referral&amp;utm_source=unsplash" TargetMode="External"/><Relationship Id="rId4" Type="http://schemas.openxmlformats.org/officeDocument/2006/relationships/hyperlink" Target="https://unsplash.com/@captoprisko?utm_content=creditCopyText&amp;utm_medium=referral&amp;utm_source=unsplas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long shot of a bridge&#10;&#10;Description automatically generated">
            <a:extLst>
              <a:ext uri="{FF2B5EF4-FFF2-40B4-BE49-F238E27FC236}">
                <a16:creationId xmlns:a16="http://schemas.microsoft.com/office/drawing/2014/main" id="{999F6547-943A-0667-6BB6-3A29AE531C9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5377" b="10668"/>
          <a:stretch/>
        </p:blipFill>
        <p:spPr>
          <a:xfrm>
            <a:off x="1" y="0"/>
            <a:ext cx="12192000" cy="6832929"/>
          </a:xfrm>
          <a:prstGeom prst="rect">
            <a:avLst/>
          </a:prstGeom>
        </p:spPr>
      </p:pic>
      <p:sp>
        <p:nvSpPr>
          <p:cNvPr id="20" name="Rectangle 1">
            <a:extLst>
              <a:ext uri="{FF2B5EF4-FFF2-40B4-BE49-F238E27FC236}">
                <a16:creationId xmlns:a16="http://schemas.microsoft.com/office/drawing/2014/main" id="{38954E0C-EFAE-1204-A44E-FAFF514F7693}"/>
              </a:ext>
            </a:extLst>
          </p:cNvPr>
          <p:cNvSpPr>
            <a:spLocks noChangeArrowheads="1"/>
          </p:cNvSpPr>
          <p:nvPr/>
        </p:nvSpPr>
        <p:spPr bwMode="auto">
          <a:xfrm>
            <a:off x="0" y="6509763"/>
            <a:ext cx="27202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Photo by </a:t>
            </a:r>
            <a:r>
              <a:rPr kumimoji="0" lang="en-US" altLang="en-US" sz="1200" b="0" i="0" u="none" strike="noStrike" cap="none" normalizeH="0" baseline="0" dirty="0">
                <a:ln>
                  <a:noFill/>
                </a:ln>
                <a:solidFill>
                  <a:schemeClr val="tx1"/>
                </a:solidFill>
                <a:effectLst/>
                <a:hlinkClick r:id="rId4"/>
              </a:rPr>
              <a:t>Vladimir </a:t>
            </a:r>
            <a:r>
              <a:rPr kumimoji="0" lang="en-US" altLang="en-US" sz="1200" b="0" i="0" u="none" strike="noStrike" cap="none" normalizeH="0" baseline="0" dirty="0" err="1">
                <a:ln>
                  <a:noFill/>
                </a:ln>
                <a:solidFill>
                  <a:schemeClr val="tx1"/>
                </a:solidFill>
                <a:effectLst/>
                <a:hlinkClick r:id="rId4"/>
              </a:rPr>
              <a:t>Opriso</a:t>
            </a:r>
            <a:r>
              <a:rPr kumimoji="0" lang="en-US" altLang="en-US" sz="1200" b="0" i="0" u="none" strike="noStrike" cap="none" normalizeH="0" baseline="0" dirty="0">
                <a:ln>
                  <a:noFill/>
                </a:ln>
                <a:solidFill>
                  <a:schemeClr val="tx1"/>
                </a:solidFill>
                <a:effectLst/>
              </a:rPr>
              <a:t> on </a:t>
            </a:r>
            <a:r>
              <a:rPr kumimoji="0" lang="en-US" altLang="en-US" sz="1200" b="0" i="0" u="none" strike="noStrike" cap="none" normalizeH="0" baseline="0" dirty="0" err="1">
                <a:ln>
                  <a:noFill/>
                </a:ln>
                <a:solidFill>
                  <a:schemeClr val="tx1"/>
                </a:solidFill>
                <a:effectLst/>
                <a:hlinkClick r:id="rId5"/>
              </a:rPr>
              <a:t>Unsplash</a:t>
            </a:r>
            <a:r>
              <a:rPr kumimoji="0" lang="en-US" altLang="en-US" sz="1200" b="0" i="0" u="none" strike="noStrike" cap="none" normalizeH="0" baseline="0" dirty="0">
                <a:ln>
                  <a:noFill/>
                </a:ln>
                <a:solidFill>
                  <a:schemeClr val="tx1"/>
                </a:solidFill>
                <a:effectLst/>
              </a:rPr>
              <a:t> </a:t>
            </a:r>
          </a:p>
        </p:txBody>
      </p:sp>
      <p:sp>
        <p:nvSpPr>
          <p:cNvPr id="27" name="Title 26">
            <a:extLst>
              <a:ext uri="{FF2B5EF4-FFF2-40B4-BE49-F238E27FC236}">
                <a16:creationId xmlns:a16="http://schemas.microsoft.com/office/drawing/2014/main" id="{C93F6A30-AA66-4F7F-0DF6-A4FEE637DE14}"/>
              </a:ext>
            </a:extLst>
          </p:cNvPr>
          <p:cNvSpPr>
            <a:spLocks noGrp="1"/>
          </p:cNvSpPr>
          <p:nvPr>
            <p:ph type="ctrTitle"/>
          </p:nvPr>
        </p:nvSpPr>
        <p:spPr>
          <a:xfrm>
            <a:off x="1360116" y="3546248"/>
            <a:ext cx="9144000" cy="2746268"/>
          </a:xfrm>
        </p:spPr>
        <p:txBody>
          <a:bodyPr>
            <a:normAutofit fontScale="90000"/>
          </a:bodyPr>
          <a:lstStyle/>
          <a:p>
            <a:r>
              <a:rPr lang="en-US" sz="8000" b="1" dirty="0">
                <a:ln>
                  <a:solidFill>
                    <a:schemeClr val="bg2">
                      <a:lumMod val="50000"/>
                    </a:schemeClr>
                  </a:solidFill>
                </a:ln>
                <a:solidFill>
                  <a:schemeClr val="accent1">
                    <a:lumMod val="50000"/>
                  </a:schemeClr>
                </a:solidFill>
              </a:rPr>
              <a:t>Explorations in</a:t>
            </a:r>
            <a:br>
              <a:rPr lang="en-US" sz="8000" b="1" dirty="0">
                <a:ln>
                  <a:solidFill>
                    <a:schemeClr val="bg2">
                      <a:lumMod val="50000"/>
                    </a:schemeClr>
                  </a:solidFill>
                </a:ln>
                <a:solidFill>
                  <a:schemeClr val="accent1">
                    <a:lumMod val="50000"/>
                  </a:schemeClr>
                </a:solidFill>
              </a:rPr>
            </a:br>
            <a:r>
              <a:rPr lang="en-US" sz="8000" b="1" dirty="0">
                <a:ln>
                  <a:solidFill>
                    <a:schemeClr val="bg2">
                      <a:lumMod val="50000"/>
                    </a:schemeClr>
                  </a:solidFill>
                </a:ln>
                <a:solidFill>
                  <a:schemeClr val="accent1">
                    <a:lumMod val="50000"/>
                  </a:schemeClr>
                </a:solidFill>
              </a:rPr>
              <a:t>Baton Rouge</a:t>
            </a:r>
            <a:br>
              <a:rPr lang="en-US" sz="8000" b="1" dirty="0">
                <a:ln>
                  <a:solidFill>
                    <a:schemeClr val="bg2">
                      <a:lumMod val="50000"/>
                    </a:schemeClr>
                  </a:solidFill>
                </a:ln>
                <a:solidFill>
                  <a:schemeClr val="accent1">
                    <a:lumMod val="50000"/>
                  </a:schemeClr>
                </a:solidFill>
              </a:rPr>
            </a:br>
            <a:r>
              <a:rPr lang="en-US" sz="8000" b="1" dirty="0">
                <a:ln>
                  <a:solidFill>
                    <a:schemeClr val="bg2">
                      <a:lumMod val="50000"/>
                    </a:schemeClr>
                  </a:solidFill>
                </a:ln>
                <a:solidFill>
                  <a:schemeClr val="accent1">
                    <a:lumMod val="50000"/>
                  </a:schemeClr>
                </a:solidFill>
              </a:rPr>
              <a:t>Crime Incident Data</a:t>
            </a:r>
          </a:p>
        </p:txBody>
      </p:sp>
    </p:spTree>
    <p:extLst>
      <p:ext uri="{BB962C8B-B14F-4D97-AF65-F5344CB8AC3E}">
        <p14:creationId xmlns:p14="http://schemas.microsoft.com/office/powerpoint/2010/main" val="1854340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2051B3-FEA2-5352-B7D5-FC6EC073A6CB}"/>
              </a:ext>
            </a:extLst>
          </p:cNvPr>
          <p:cNvSpPr>
            <a:spLocks noGrp="1"/>
          </p:cNvSpPr>
          <p:nvPr>
            <p:ph type="title"/>
          </p:nvPr>
        </p:nvSpPr>
        <p:spPr/>
        <p:txBody>
          <a:bodyPr/>
          <a:lstStyle/>
          <a:p>
            <a:r>
              <a:rPr lang="en-US" dirty="0"/>
              <a:t>Mapping incident locations</a:t>
            </a:r>
          </a:p>
        </p:txBody>
      </p:sp>
      <p:pic>
        <p:nvPicPr>
          <p:cNvPr id="12" name="Picture 11">
            <a:extLst>
              <a:ext uri="{FF2B5EF4-FFF2-40B4-BE49-F238E27FC236}">
                <a16:creationId xmlns:a16="http://schemas.microsoft.com/office/drawing/2014/main" id="{72AD660F-2C06-E061-1C9C-CE3B54A74BA0}"/>
              </a:ext>
            </a:extLst>
          </p:cNvPr>
          <p:cNvPicPr>
            <a:picLocks noChangeAspect="1"/>
          </p:cNvPicPr>
          <p:nvPr/>
        </p:nvPicPr>
        <p:blipFill>
          <a:blip r:embed="rId3"/>
          <a:stretch>
            <a:fillRect/>
          </a:stretch>
        </p:blipFill>
        <p:spPr>
          <a:xfrm>
            <a:off x="838198" y="1321878"/>
            <a:ext cx="4663008" cy="5212080"/>
          </a:xfrm>
          <a:prstGeom prst="rect">
            <a:avLst/>
          </a:prstGeom>
        </p:spPr>
      </p:pic>
      <p:sp>
        <p:nvSpPr>
          <p:cNvPr id="13" name="TextBox 12">
            <a:extLst>
              <a:ext uri="{FF2B5EF4-FFF2-40B4-BE49-F238E27FC236}">
                <a16:creationId xmlns:a16="http://schemas.microsoft.com/office/drawing/2014/main" id="{DA8D1B55-ACED-C180-7D3C-59BC804393FB}"/>
              </a:ext>
            </a:extLst>
          </p:cNvPr>
          <p:cNvSpPr txBox="1"/>
          <p:nvPr/>
        </p:nvSpPr>
        <p:spPr>
          <a:xfrm>
            <a:off x="5501206" y="3235420"/>
            <a:ext cx="4078705" cy="1384995"/>
          </a:xfrm>
          <a:prstGeom prst="rect">
            <a:avLst/>
          </a:prstGeom>
          <a:noFill/>
        </p:spPr>
        <p:txBody>
          <a:bodyPr wrap="square" rtlCol="0">
            <a:spAutoFit/>
          </a:bodyPr>
          <a:lstStyle/>
          <a:p>
            <a:r>
              <a:rPr lang="en-US" sz="2800" dirty="0">
                <a:solidFill>
                  <a:srgbClr val="254B7F"/>
                </a:solidFill>
                <a:latin typeface="Trade Gothic Next" panose="020B0503040303020004" pitchFamily="34" charset="0"/>
              </a:rPr>
              <a:t>Theft incidents in the past 3 months (August, September, October)</a:t>
            </a:r>
          </a:p>
        </p:txBody>
      </p:sp>
      <p:sp>
        <p:nvSpPr>
          <p:cNvPr id="14" name="TextBox 13">
            <a:extLst>
              <a:ext uri="{FF2B5EF4-FFF2-40B4-BE49-F238E27FC236}">
                <a16:creationId xmlns:a16="http://schemas.microsoft.com/office/drawing/2014/main" id="{3D10C0B3-D709-A6E8-0503-621182F84678}"/>
              </a:ext>
            </a:extLst>
          </p:cNvPr>
          <p:cNvSpPr txBox="1"/>
          <p:nvPr/>
        </p:nvSpPr>
        <p:spPr>
          <a:xfrm>
            <a:off x="5501206" y="6123542"/>
            <a:ext cx="5110630" cy="369332"/>
          </a:xfrm>
          <a:prstGeom prst="rect">
            <a:avLst/>
          </a:prstGeom>
          <a:noFill/>
        </p:spPr>
        <p:txBody>
          <a:bodyPr wrap="none" rtlCol="0">
            <a:spAutoFit/>
          </a:bodyPr>
          <a:lstStyle/>
          <a:p>
            <a:r>
              <a:rPr lang="en-US" dirty="0"/>
              <a:t>Filtered for only crimes in East Baton Rouge Parish</a:t>
            </a:r>
          </a:p>
        </p:txBody>
      </p:sp>
    </p:spTree>
    <p:extLst>
      <p:ext uri="{BB962C8B-B14F-4D97-AF65-F5344CB8AC3E}">
        <p14:creationId xmlns:p14="http://schemas.microsoft.com/office/powerpoint/2010/main" val="374367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2061-AA4B-A5D8-C522-153CD5E0B5D4}"/>
              </a:ext>
            </a:extLst>
          </p:cNvPr>
          <p:cNvSpPr>
            <a:spLocks noGrp="1"/>
          </p:cNvSpPr>
          <p:nvPr>
            <p:ph type="title"/>
          </p:nvPr>
        </p:nvSpPr>
        <p:spPr/>
        <p:txBody>
          <a:bodyPr/>
          <a:lstStyle/>
          <a:p>
            <a:r>
              <a:rPr lang="en-US" dirty="0"/>
              <a:t>A map of drunkenness</a:t>
            </a:r>
          </a:p>
        </p:txBody>
      </p:sp>
      <p:pic>
        <p:nvPicPr>
          <p:cNvPr id="4" name="Picture 3">
            <a:extLst>
              <a:ext uri="{FF2B5EF4-FFF2-40B4-BE49-F238E27FC236}">
                <a16:creationId xmlns:a16="http://schemas.microsoft.com/office/drawing/2014/main" id="{030ACA39-0DB8-71D0-65BA-5F6DA0092B8F}"/>
              </a:ext>
            </a:extLst>
          </p:cNvPr>
          <p:cNvPicPr>
            <a:picLocks noChangeAspect="1"/>
          </p:cNvPicPr>
          <p:nvPr/>
        </p:nvPicPr>
        <p:blipFill>
          <a:blip r:embed="rId2"/>
          <a:stretch>
            <a:fillRect/>
          </a:stretch>
        </p:blipFill>
        <p:spPr>
          <a:xfrm>
            <a:off x="597568" y="1162976"/>
            <a:ext cx="4820756" cy="5212080"/>
          </a:xfrm>
          <a:prstGeom prst="rect">
            <a:avLst/>
          </a:prstGeom>
        </p:spPr>
      </p:pic>
      <p:pic>
        <p:nvPicPr>
          <p:cNvPr id="8" name="Picture 7" descr="A glass with a lime wedge&#10;&#10;Description automatically generated">
            <a:extLst>
              <a:ext uri="{FF2B5EF4-FFF2-40B4-BE49-F238E27FC236}">
                <a16:creationId xmlns:a16="http://schemas.microsoft.com/office/drawing/2014/main" id="{2F41D581-ABEB-23D8-67BF-CD94EE70C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432" y="2249905"/>
            <a:ext cx="2426368" cy="4367463"/>
          </a:xfrm>
          <a:prstGeom prst="rect">
            <a:avLst/>
          </a:prstGeom>
        </p:spPr>
      </p:pic>
      <p:sp>
        <p:nvSpPr>
          <p:cNvPr id="9" name="TextBox 8">
            <a:extLst>
              <a:ext uri="{FF2B5EF4-FFF2-40B4-BE49-F238E27FC236}">
                <a16:creationId xmlns:a16="http://schemas.microsoft.com/office/drawing/2014/main" id="{6C7EC81C-90A4-4BDF-5FA0-9AFD8D38B9D5}"/>
              </a:ext>
            </a:extLst>
          </p:cNvPr>
          <p:cNvSpPr txBox="1"/>
          <p:nvPr/>
        </p:nvSpPr>
        <p:spPr>
          <a:xfrm>
            <a:off x="5308701" y="4739367"/>
            <a:ext cx="4078705" cy="1384995"/>
          </a:xfrm>
          <a:prstGeom prst="rect">
            <a:avLst/>
          </a:prstGeom>
          <a:noFill/>
        </p:spPr>
        <p:txBody>
          <a:bodyPr wrap="square" rtlCol="0">
            <a:spAutoFit/>
          </a:bodyPr>
          <a:lstStyle/>
          <a:p>
            <a:r>
              <a:rPr lang="en-US" sz="2800" dirty="0">
                <a:solidFill>
                  <a:schemeClr val="accent2">
                    <a:lumMod val="75000"/>
                  </a:schemeClr>
                </a:solidFill>
                <a:latin typeface="+mj-lt"/>
              </a:rPr>
              <a:t>Offense or statute description includes ‘drunk’</a:t>
            </a:r>
          </a:p>
        </p:txBody>
      </p:sp>
    </p:spTree>
    <p:extLst>
      <p:ext uri="{BB962C8B-B14F-4D97-AF65-F5344CB8AC3E}">
        <p14:creationId xmlns:p14="http://schemas.microsoft.com/office/powerpoint/2010/main" val="418551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5CEC-99F9-A8D5-1415-3266E038C991}"/>
              </a:ext>
            </a:extLst>
          </p:cNvPr>
          <p:cNvSpPr>
            <a:spLocks noGrp="1"/>
          </p:cNvSpPr>
          <p:nvPr>
            <p:ph type="title"/>
          </p:nvPr>
        </p:nvSpPr>
        <p:spPr/>
        <p:txBody>
          <a:bodyPr/>
          <a:lstStyle/>
          <a:p>
            <a:r>
              <a:rPr lang="en-US" dirty="0"/>
              <a:t>Working with NIBRS data</a:t>
            </a:r>
          </a:p>
        </p:txBody>
      </p:sp>
      <p:sp>
        <p:nvSpPr>
          <p:cNvPr id="3" name="Text Placeholder 2">
            <a:extLst>
              <a:ext uri="{FF2B5EF4-FFF2-40B4-BE49-F238E27FC236}">
                <a16:creationId xmlns:a16="http://schemas.microsoft.com/office/drawing/2014/main" id="{E02384B2-5306-7EA2-A870-F501B46598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079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F7AD7F-DB7C-1A23-76D1-C2C2C3ABE3AB}"/>
              </a:ext>
            </a:extLst>
          </p:cNvPr>
          <p:cNvSpPr>
            <a:spLocks noGrp="1"/>
          </p:cNvSpPr>
          <p:nvPr>
            <p:ph type="title"/>
          </p:nvPr>
        </p:nvSpPr>
        <p:spPr/>
        <p:txBody>
          <a:bodyPr/>
          <a:lstStyle/>
          <a:p>
            <a:r>
              <a:rPr lang="en-US" dirty="0"/>
              <a:t>Public NIBRS data</a:t>
            </a:r>
          </a:p>
        </p:txBody>
      </p:sp>
      <p:sp>
        <p:nvSpPr>
          <p:cNvPr id="5" name="Content Placeholder 4">
            <a:extLst>
              <a:ext uri="{FF2B5EF4-FFF2-40B4-BE49-F238E27FC236}">
                <a16:creationId xmlns:a16="http://schemas.microsoft.com/office/drawing/2014/main" id="{1A500E5F-3625-E756-CA9B-921C82044762}"/>
              </a:ext>
            </a:extLst>
          </p:cNvPr>
          <p:cNvSpPr>
            <a:spLocks noGrp="1"/>
          </p:cNvSpPr>
          <p:nvPr>
            <p:ph idx="1"/>
          </p:nvPr>
        </p:nvSpPr>
        <p:spPr>
          <a:xfrm>
            <a:off x="838200" y="1708480"/>
            <a:ext cx="4515853" cy="4215816"/>
          </a:xfrm>
        </p:spPr>
        <p:txBody>
          <a:bodyPr>
            <a:normAutofit/>
          </a:bodyPr>
          <a:lstStyle/>
          <a:p>
            <a:r>
              <a:rPr lang="en-US" sz="2400" dirty="0"/>
              <a:t>FBI makes some NIBRS data available to the public</a:t>
            </a:r>
          </a:p>
          <a:p>
            <a:r>
              <a:rPr lang="en-US" sz="2400" dirty="0"/>
              <a:t>Download includes script for creating PostgreSQL database.</a:t>
            </a:r>
          </a:p>
          <a:p>
            <a:r>
              <a:rPr lang="en-US" sz="2400" dirty="0"/>
              <a:t>It still took me the better part of a whole day to install Postgres &amp; get the script running without errors</a:t>
            </a:r>
          </a:p>
          <a:p>
            <a:endParaRPr lang="en-US" sz="2400" dirty="0"/>
          </a:p>
        </p:txBody>
      </p:sp>
      <p:pic>
        <p:nvPicPr>
          <p:cNvPr id="12" name="Picture 11" descr="A blue and white logo&#10;&#10;Description automatically generated">
            <a:extLst>
              <a:ext uri="{FF2B5EF4-FFF2-40B4-BE49-F238E27FC236}">
                <a16:creationId xmlns:a16="http://schemas.microsoft.com/office/drawing/2014/main" id="{E1F4671C-C778-4A9D-4E5C-93B81F537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095" y="4994913"/>
            <a:ext cx="3263415" cy="1497961"/>
          </a:xfrm>
          <a:prstGeom prst="rect">
            <a:avLst/>
          </a:prstGeom>
        </p:spPr>
      </p:pic>
      <p:grpSp>
        <p:nvGrpSpPr>
          <p:cNvPr id="14" name="Group 13">
            <a:extLst>
              <a:ext uri="{FF2B5EF4-FFF2-40B4-BE49-F238E27FC236}">
                <a16:creationId xmlns:a16="http://schemas.microsoft.com/office/drawing/2014/main" id="{1E7EB1AB-3BC3-250F-01A1-972A4F2FA418}"/>
              </a:ext>
            </a:extLst>
          </p:cNvPr>
          <p:cNvGrpSpPr/>
          <p:nvPr/>
        </p:nvGrpSpPr>
        <p:grpSpPr>
          <a:xfrm>
            <a:off x="5991726" y="84221"/>
            <a:ext cx="5678905" cy="6773779"/>
            <a:chOff x="5991726" y="84221"/>
            <a:chExt cx="5678905" cy="6773779"/>
          </a:xfrm>
        </p:grpSpPr>
        <p:pic>
          <p:nvPicPr>
            <p:cNvPr id="8" name="Picture 7" descr="A document with text and images&#10;&#10;Description automatically generated with medium confidence">
              <a:extLst>
                <a:ext uri="{FF2B5EF4-FFF2-40B4-BE49-F238E27FC236}">
                  <a16:creationId xmlns:a16="http://schemas.microsoft.com/office/drawing/2014/main" id="{044F618D-80C4-E687-8DD5-B9B9763C0825}"/>
                </a:ext>
              </a:extLst>
            </p:cNvPr>
            <p:cNvPicPr>
              <a:picLocks noChangeAspect="1"/>
            </p:cNvPicPr>
            <p:nvPr/>
          </p:nvPicPr>
          <p:blipFill>
            <a:blip r:embed="rId4">
              <a:extLst>
                <a:ext uri="{28A0092B-C50C-407E-A947-70E740481C1C}">
                  <a14:useLocalDpi xmlns:a14="http://schemas.microsoft.com/office/drawing/2010/main" val="0"/>
                </a:ext>
              </a:extLst>
            </a:blip>
            <a:srcRect t="6666"/>
            <a:stretch/>
          </p:blipFill>
          <p:spPr>
            <a:xfrm>
              <a:off x="6133370" y="169858"/>
              <a:ext cx="5537261" cy="6688142"/>
            </a:xfrm>
            <a:prstGeom prst="rect">
              <a:avLst/>
            </a:prstGeom>
          </p:spPr>
        </p:pic>
        <p:sp>
          <p:nvSpPr>
            <p:cNvPr id="13" name="Rectangle 12">
              <a:extLst>
                <a:ext uri="{FF2B5EF4-FFF2-40B4-BE49-F238E27FC236}">
                  <a16:creationId xmlns:a16="http://schemas.microsoft.com/office/drawing/2014/main" id="{E45DD035-A550-F5C5-C67A-BF57A13851A3}"/>
                </a:ext>
              </a:extLst>
            </p:cNvPr>
            <p:cNvSpPr/>
            <p:nvPr/>
          </p:nvSpPr>
          <p:spPr>
            <a:xfrm>
              <a:off x="5991726" y="84221"/>
              <a:ext cx="2767263" cy="385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96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4C84-23F7-C9E4-19C4-EACF0ABEF847}"/>
              </a:ext>
            </a:extLst>
          </p:cNvPr>
          <p:cNvSpPr>
            <a:spLocks noGrp="1"/>
          </p:cNvSpPr>
          <p:nvPr>
            <p:ph type="title"/>
          </p:nvPr>
        </p:nvSpPr>
        <p:spPr/>
        <p:txBody>
          <a:bodyPr/>
          <a:lstStyle/>
          <a:p>
            <a:r>
              <a:rPr lang="en-US" dirty="0"/>
              <a:t>NIBRS Data</a:t>
            </a:r>
          </a:p>
        </p:txBody>
      </p:sp>
      <p:sp>
        <p:nvSpPr>
          <p:cNvPr id="3" name="Content Placeholder 2">
            <a:extLst>
              <a:ext uri="{FF2B5EF4-FFF2-40B4-BE49-F238E27FC236}">
                <a16:creationId xmlns:a16="http://schemas.microsoft.com/office/drawing/2014/main" id="{29D10E6C-FC96-6ED4-FC01-86528548D876}"/>
              </a:ext>
            </a:extLst>
          </p:cNvPr>
          <p:cNvSpPr>
            <a:spLocks noGrp="1"/>
          </p:cNvSpPr>
          <p:nvPr>
            <p:ph idx="1"/>
          </p:nvPr>
        </p:nvSpPr>
        <p:spPr/>
        <p:txBody>
          <a:bodyPr/>
          <a:lstStyle/>
          <a:p>
            <a:pPr marL="0" indent="0">
              <a:buNone/>
            </a:pPr>
            <a:r>
              <a:rPr lang="en-US" dirty="0"/>
              <a:t>The incident records in the NIBRS data and the records in the Baton Rouge data don’t have the same keys!</a:t>
            </a:r>
          </a:p>
          <a:p>
            <a:endParaRPr lang="en-US" dirty="0"/>
          </a:p>
          <a:p>
            <a:r>
              <a:rPr lang="en-US" dirty="0"/>
              <a:t>An NIBRS incident key: </a:t>
            </a:r>
            <a:r>
              <a:rPr lang="en-US" sz="2200" dirty="0">
                <a:solidFill>
                  <a:schemeClr val="accent6"/>
                </a:solidFill>
                <a:latin typeface="Aptos Mono" panose="020B0009020202020204" pitchFamily="49" charset="0"/>
              </a:rPr>
              <a:t>150967597</a:t>
            </a:r>
          </a:p>
          <a:p>
            <a:r>
              <a:rPr lang="en-US" dirty="0"/>
              <a:t>A Baton Rouge incident number: </a:t>
            </a:r>
            <a:r>
              <a:rPr lang="en-US" sz="2200" dirty="0">
                <a:solidFill>
                  <a:schemeClr val="accent6"/>
                </a:solidFill>
                <a:latin typeface="Aptos Mono" panose="020B0009020202020204" pitchFamily="49" charset="0"/>
              </a:rPr>
              <a:t>24-212338</a:t>
            </a:r>
          </a:p>
          <a:p>
            <a:endParaRPr lang="en-US" dirty="0"/>
          </a:p>
          <a:p>
            <a:r>
              <a:rPr lang="en-US" dirty="0"/>
              <a:t>An NIBRS offense id: </a:t>
            </a:r>
            <a:r>
              <a:rPr lang="en-US" sz="2200" dirty="0">
                <a:solidFill>
                  <a:schemeClr val="accent6"/>
                </a:solidFill>
                <a:latin typeface="Aptos Mono" panose="020B0009020202020204" pitchFamily="49" charset="0"/>
              </a:rPr>
              <a:t>180930640</a:t>
            </a:r>
          </a:p>
          <a:p>
            <a:r>
              <a:rPr lang="en-US" dirty="0"/>
              <a:t>A Baton Rouge charge id: </a:t>
            </a:r>
            <a:r>
              <a:rPr lang="en-US" sz="2200" dirty="0">
                <a:solidFill>
                  <a:schemeClr val="accent6"/>
                </a:solidFill>
                <a:latin typeface="Aptos Mono" panose="020B0009020202020204" pitchFamily="49" charset="0"/>
              </a:rPr>
              <a:t>3782AC50-7369-4CF2-A0B1-26C4D0626153</a:t>
            </a:r>
          </a:p>
          <a:p>
            <a:endParaRPr lang="en-US" dirty="0"/>
          </a:p>
        </p:txBody>
      </p:sp>
    </p:spTree>
    <p:extLst>
      <p:ext uri="{BB962C8B-B14F-4D97-AF65-F5344CB8AC3E}">
        <p14:creationId xmlns:p14="http://schemas.microsoft.com/office/powerpoint/2010/main" val="4201912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E84B-D82B-5E27-18ED-1D5B758A9BCF}"/>
              </a:ext>
            </a:extLst>
          </p:cNvPr>
          <p:cNvSpPr>
            <a:spLocks noGrp="1"/>
          </p:cNvSpPr>
          <p:nvPr>
            <p:ph type="title"/>
          </p:nvPr>
        </p:nvSpPr>
        <p:spPr/>
        <p:txBody>
          <a:bodyPr/>
          <a:lstStyle/>
          <a:p>
            <a:r>
              <a:rPr lang="en-US" dirty="0"/>
              <a:t>Can still work with NIBRS incident codes</a:t>
            </a:r>
          </a:p>
        </p:txBody>
      </p:sp>
      <p:sp>
        <p:nvSpPr>
          <p:cNvPr id="7" name="Content Placeholder 6">
            <a:extLst>
              <a:ext uri="{FF2B5EF4-FFF2-40B4-BE49-F238E27FC236}">
                <a16:creationId xmlns:a16="http://schemas.microsoft.com/office/drawing/2014/main" id="{492FC2C4-0CAF-B804-21D5-BCAA0618FCFA}"/>
              </a:ext>
            </a:extLst>
          </p:cNvPr>
          <p:cNvSpPr>
            <a:spLocks noGrp="1"/>
          </p:cNvSpPr>
          <p:nvPr>
            <p:ph idx="1"/>
          </p:nvPr>
        </p:nvSpPr>
        <p:spPr/>
        <p:txBody>
          <a:bodyPr>
            <a:normAutofit/>
          </a:bodyPr>
          <a:lstStyle/>
          <a:p>
            <a:pPr marL="0" indent="0">
              <a:buNone/>
            </a:pPr>
            <a:r>
              <a:rPr lang="en-US" sz="2400" dirty="0"/>
              <a:t>Each NIBRS code has</a:t>
            </a:r>
          </a:p>
          <a:p>
            <a:r>
              <a:rPr lang="en-US" sz="2400" dirty="0"/>
              <a:t>a description</a:t>
            </a:r>
          </a:p>
          <a:p>
            <a:r>
              <a:rPr lang="en-US" sz="2400" dirty="0"/>
              <a:t>a category</a:t>
            </a:r>
          </a:p>
          <a:p>
            <a:r>
              <a:rPr lang="en-US" sz="2400" dirty="0"/>
              <a:t>a ‘crime against’ classification</a:t>
            </a:r>
          </a:p>
          <a:p>
            <a:r>
              <a:rPr lang="en-US" sz="2400" dirty="0"/>
              <a:t>‘A’ or ‘B’ group assignment</a:t>
            </a:r>
          </a:p>
        </p:txBody>
      </p:sp>
      <p:pic>
        <p:nvPicPr>
          <p:cNvPr id="8" name="Content Placeholder 3">
            <a:extLst>
              <a:ext uri="{FF2B5EF4-FFF2-40B4-BE49-F238E27FC236}">
                <a16:creationId xmlns:a16="http://schemas.microsoft.com/office/drawing/2014/main" id="{81CC7FB8-0973-028B-A206-63C966D5AD8B}"/>
              </a:ext>
            </a:extLst>
          </p:cNvPr>
          <p:cNvPicPr>
            <a:picLocks noChangeAspect="1"/>
          </p:cNvPicPr>
          <p:nvPr/>
        </p:nvPicPr>
        <p:blipFill>
          <a:blip r:embed="rId2"/>
          <a:stretch>
            <a:fillRect/>
          </a:stretch>
        </p:blipFill>
        <p:spPr>
          <a:xfrm>
            <a:off x="838200" y="4148854"/>
            <a:ext cx="10198512" cy="2155783"/>
          </a:xfrm>
          <a:prstGeom prst="rect">
            <a:avLst/>
          </a:prstGeom>
        </p:spPr>
      </p:pic>
    </p:spTree>
    <p:extLst>
      <p:ext uri="{BB962C8B-B14F-4D97-AF65-F5344CB8AC3E}">
        <p14:creationId xmlns:p14="http://schemas.microsoft.com/office/powerpoint/2010/main" val="19650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BD78-9352-C198-B092-B46D11E5B8D4}"/>
              </a:ext>
            </a:extLst>
          </p:cNvPr>
          <p:cNvSpPr>
            <a:spLocks noGrp="1"/>
          </p:cNvSpPr>
          <p:nvPr>
            <p:ph type="title"/>
          </p:nvPr>
        </p:nvSpPr>
        <p:spPr/>
        <p:txBody>
          <a:bodyPr/>
          <a:lstStyle/>
          <a:p>
            <a:r>
              <a:rPr lang="en-US" dirty="0"/>
              <a:t>Group A Offenses</a:t>
            </a:r>
          </a:p>
        </p:txBody>
      </p:sp>
      <p:sp>
        <p:nvSpPr>
          <p:cNvPr id="3" name="Content Placeholder 2">
            <a:extLst>
              <a:ext uri="{FF2B5EF4-FFF2-40B4-BE49-F238E27FC236}">
                <a16:creationId xmlns:a16="http://schemas.microsoft.com/office/drawing/2014/main" id="{96C8EA65-8096-59E6-9704-4A3A0F508E0F}"/>
              </a:ext>
            </a:extLst>
          </p:cNvPr>
          <p:cNvSpPr>
            <a:spLocks noGrp="1"/>
          </p:cNvSpPr>
          <p:nvPr>
            <p:ph idx="1"/>
          </p:nvPr>
        </p:nvSpPr>
        <p:spPr>
          <a:xfrm>
            <a:off x="838200" y="2190750"/>
            <a:ext cx="4724399" cy="4667250"/>
          </a:xfrm>
        </p:spPr>
        <p:txBody>
          <a:bodyPr>
            <a:noAutofit/>
          </a:bodyPr>
          <a:lstStyle/>
          <a:p>
            <a:pPr marL="0" indent="0">
              <a:lnSpc>
                <a:spcPct val="120000"/>
              </a:lnSpc>
              <a:spcBef>
                <a:spcPts val="0"/>
              </a:spcBef>
              <a:buNone/>
            </a:pPr>
            <a:r>
              <a:rPr lang="en-US" sz="1400" dirty="0"/>
              <a:t>Animal Cruelty</a:t>
            </a:r>
          </a:p>
          <a:p>
            <a:pPr marL="0" indent="0">
              <a:lnSpc>
                <a:spcPct val="120000"/>
              </a:lnSpc>
              <a:spcBef>
                <a:spcPts val="0"/>
              </a:spcBef>
              <a:buNone/>
            </a:pPr>
            <a:r>
              <a:rPr lang="en-US" sz="1400" dirty="0"/>
              <a:t>Arson</a:t>
            </a:r>
          </a:p>
          <a:p>
            <a:pPr marL="0" indent="0">
              <a:lnSpc>
                <a:spcPct val="120000"/>
              </a:lnSpc>
              <a:spcBef>
                <a:spcPts val="0"/>
              </a:spcBef>
              <a:buNone/>
            </a:pPr>
            <a:r>
              <a:rPr lang="en-US" sz="1400" dirty="0"/>
              <a:t>Assault (Aggravated, Simple, Intimidation)</a:t>
            </a:r>
          </a:p>
          <a:p>
            <a:pPr marL="0" indent="0">
              <a:lnSpc>
                <a:spcPct val="120000"/>
              </a:lnSpc>
              <a:spcBef>
                <a:spcPts val="0"/>
              </a:spcBef>
              <a:buNone/>
            </a:pPr>
            <a:r>
              <a:rPr lang="en-US" sz="1400" dirty="0"/>
              <a:t>Bribery</a:t>
            </a:r>
          </a:p>
          <a:p>
            <a:pPr marL="0" indent="0">
              <a:lnSpc>
                <a:spcPct val="120000"/>
              </a:lnSpc>
              <a:spcBef>
                <a:spcPts val="0"/>
              </a:spcBef>
              <a:buNone/>
            </a:pPr>
            <a:r>
              <a:rPr lang="en-US" sz="1400" dirty="0"/>
              <a:t>Burglary/Breaking and Entering</a:t>
            </a:r>
          </a:p>
          <a:p>
            <a:pPr marL="0" indent="0">
              <a:lnSpc>
                <a:spcPct val="120000"/>
              </a:lnSpc>
              <a:spcBef>
                <a:spcPts val="0"/>
              </a:spcBef>
              <a:buNone/>
            </a:pPr>
            <a:r>
              <a:rPr lang="en-US" sz="1400" dirty="0"/>
              <a:t>Counterfeiting/Forgery</a:t>
            </a:r>
          </a:p>
          <a:p>
            <a:pPr marL="0" indent="0">
              <a:lnSpc>
                <a:spcPct val="120000"/>
              </a:lnSpc>
              <a:spcBef>
                <a:spcPts val="0"/>
              </a:spcBef>
              <a:buNone/>
            </a:pPr>
            <a:r>
              <a:rPr lang="en-US" sz="1400" dirty="0"/>
              <a:t>Destruction/Damage/Vandalism of Property</a:t>
            </a:r>
          </a:p>
          <a:p>
            <a:pPr marL="0" indent="0">
              <a:lnSpc>
                <a:spcPct val="120000"/>
              </a:lnSpc>
              <a:spcBef>
                <a:spcPts val="0"/>
              </a:spcBef>
              <a:buNone/>
            </a:pPr>
            <a:r>
              <a:rPr lang="en-US" sz="1400" dirty="0"/>
              <a:t>Drug/Narcotic Offenses (including drug equipment violations)</a:t>
            </a:r>
          </a:p>
          <a:p>
            <a:pPr marL="0" indent="0">
              <a:lnSpc>
                <a:spcPct val="120000"/>
              </a:lnSpc>
              <a:spcBef>
                <a:spcPts val="0"/>
              </a:spcBef>
              <a:buNone/>
            </a:pPr>
            <a:r>
              <a:rPr lang="en-US" sz="1400" dirty="0"/>
              <a:t>Embezzlement</a:t>
            </a:r>
          </a:p>
          <a:p>
            <a:pPr marL="0" indent="0">
              <a:lnSpc>
                <a:spcPct val="120000"/>
              </a:lnSpc>
              <a:spcBef>
                <a:spcPts val="0"/>
              </a:spcBef>
              <a:buNone/>
            </a:pPr>
            <a:r>
              <a:rPr lang="en-US" sz="1400" dirty="0"/>
              <a:t>Extortion/Blackmail</a:t>
            </a:r>
          </a:p>
          <a:p>
            <a:pPr marL="0" indent="0">
              <a:lnSpc>
                <a:spcPct val="120000"/>
              </a:lnSpc>
              <a:spcBef>
                <a:spcPts val="0"/>
              </a:spcBef>
              <a:buNone/>
            </a:pPr>
            <a:r>
              <a:rPr lang="en-US" sz="1400" dirty="0"/>
              <a:t>Fraud (false pretenses/swindle/confidence game, credit card and ATM fraud, impersonation, welfare and wire fraud)</a:t>
            </a:r>
          </a:p>
          <a:p>
            <a:pPr marL="0" indent="0">
              <a:lnSpc>
                <a:spcPct val="120000"/>
              </a:lnSpc>
              <a:spcBef>
                <a:spcPts val="0"/>
              </a:spcBef>
              <a:buNone/>
            </a:pPr>
            <a:r>
              <a:rPr lang="en-US" sz="1400" dirty="0"/>
              <a:t>Gambling (betting, wagering, operating/promoting/assisting gambling, gambling equipment violations, sports tampering)</a:t>
            </a:r>
          </a:p>
          <a:p>
            <a:pPr marL="0" indent="0">
              <a:lnSpc>
                <a:spcPct val="120000"/>
              </a:lnSpc>
              <a:spcBef>
                <a:spcPts val="0"/>
              </a:spcBef>
              <a:buNone/>
            </a:pPr>
            <a:r>
              <a:rPr lang="en-US" sz="1400" dirty="0"/>
              <a:t>   </a:t>
            </a:r>
          </a:p>
        </p:txBody>
      </p:sp>
      <p:sp>
        <p:nvSpPr>
          <p:cNvPr id="5" name="TextBox 4">
            <a:extLst>
              <a:ext uri="{FF2B5EF4-FFF2-40B4-BE49-F238E27FC236}">
                <a16:creationId xmlns:a16="http://schemas.microsoft.com/office/drawing/2014/main" id="{842568CB-A917-7C7F-D67C-538DD03C7322}"/>
              </a:ext>
            </a:extLst>
          </p:cNvPr>
          <p:cNvSpPr txBox="1"/>
          <p:nvPr/>
        </p:nvSpPr>
        <p:spPr>
          <a:xfrm>
            <a:off x="5705475" y="2284287"/>
            <a:ext cx="4886325" cy="4208588"/>
          </a:xfrm>
          <a:prstGeom prst="rect">
            <a:avLst/>
          </a:prstGeom>
          <a:noFill/>
        </p:spPr>
        <p:txBody>
          <a:bodyPr wrap="square">
            <a:spAutoFit/>
          </a:bodyPr>
          <a:lstStyle/>
          <a:p>
            <a:pPr>
              <a:lnSpc>
                <a:spcPct val="120000"/>
              </a:lnSpc>
            </a:pPr>
            <a:r>
              <a:rPr lang="en-US" sz="1400" dirty="0"/>
              <a:t>Homicide (murder and non-negligent manslaughter, negligent manslaughter, justifiable homicide)</a:t>
            </a:r>
          </a:p>
          <a:p>
            <a:pPr>
              <a:lnSpc>
                <a:spcPct val="120000"/>
              </a:lnSpc>
            </a:pPr>
            <a:r>
              <a:rPr lang="en-US" sz="1400" dirty="0"/>
              <a:t>Human Trafficking</a:t>
            </a:r>
          </a:p>
          <a:p>
            <a:pPr>
              <a:lnSpc>
                <a:spcPct val="120000"/>
              </a:lnSpc>
            </a:pPr>
            <a:r>
              <a:rPr lang="en-US" sz="1400" dirty="0"/>
              <a:t>Kidnapping/Abduction</a:t>
            </a:r>
          </a:p>
          <a:p>
            <a:pPr>
              <a:lnSpc>
                <a:spcPct val="120000"/>
              </a:lnSpc>
            </a:pPr>
            <a:r>
              <a:rPr lang="en-US" sz="1400" dirty="0"/>
              <a:t>Larceny (pocket picking, purse snatching, shoplifting, theft and all other larceny)</a:t>
            </a:r>
          </a:p>
          <a:p>
            <a:pPr>
              <a:lnSpc>
                <a:spcPct val="120000"/>
              </a:lnSpc>
            </a:pPr>
            <a:r>
              <a:rPr lang="en-US" sz="1400" dirty="0"/>
              <a:t>Motor vehicle theft</a:t>
            </a:r>
          </a:p>
          <a:p>
            <a:pPr>
              <a:lnSpc>
                <a:spcPct val="120000"/>
              </a:lnSpc>
            </a:pPr>
            <a:r>
              <a:rPr lang="en-US" sz="1400" dirty="0"/>
              <a:t>Pornography/Obscene Material</a:t>
            </a:r>
          </a:p>
          <a:p>
            <a:pPr>
              <a:lnSpc>
                <a:spcPct val="120000"/>
              </a:lnSpc>
            </a:pPr>
            <a:r>
              <a:rPr lang="en-US" sz="1400" dirty="0"/>
              <a:t>Prostitution Offenses (prostitution, assisting or promoting prostitution)</a:t>
            </a:r>
          </a:p>
          <a:p>
            <a:pPr>
              <a:lnSpc>
                <a:spcPct val="120000"/>
              </a:lnSpc>
            </a:pPr>
            <a:r>
              <a:rPr lang="en-US" sz="1400" dirty="0"/>
              <a:t>Robbery</a:t>
            </a:r>
          </a:p>
          <a:p>
            <a:pPr>
              <a:lnSpc>
                <a:spcPct val="120000"/>
              </a:lnSpc>
            </a:pPr>
            <a:r>
              <a:rPr lang="en-US" sz="1400" dirty="0"/>
              <a:t>Sex Offenses, Forcible (forcible rape, forcible sodomy, sexual assault with an object, forcible fondling)</a:t>
            </a:r>
          </a:p>
          <a:p>
            <a:pPr>
              <a:lnSpc>
                <a:spcPct val="120000"/>
              </a:lnSpc>
            </a:pPr>
            <a:r>
              <a:rPr lang="en-US" sz="1400" dirty="0"/>
              <a:t>Sex Offenses, Non-forcible (incest, statutory rape)</a:t>
            </a:r>
          </a:p>
          <a:p>
            <a:pPr>
              <a:lnSpc>
                <a:spcPct val="120000"/>
              </a:lnSpc>
            </a:pPr>
            <a:r>
              <a:rPr lang="en-US" sz="1400" dirty="0"/>
              <a:t>Stolen Property Offenses/Fence</a:t>
            </a:r>
          </a:p>
          <a:p>
            <a:pPr>
              <a:lnSpc>
                <a:spcPct val="120000"/>
              </a:lnSpc>
            </a:pPr>
            <a:r>
              <a:rPr lang="en-US" sz="1400" dirty="0"/>
              <a:t>Weapon Law Violations</a:t>
            </a:r>
          </a:p>
        </p:txBody>
      </p:sp>
      <p:sp>
        <p:nvSpPr>
          <p:cNvPr id="6" name="TextBox 5">
            <a:extLst>
              <a:ext uri="{FF2B5EF4-FFF2-40B4-BE49-F238E27FC236}">
                <a16:creationId xmlns:a16="http://schemas.microsoft.com/office/drawing/2014/main" id="{9B6F9246-7C6A-7F7B-C5DE-2A39D2AB5BC3}"/>
              </a:ext>
            </a:extLst>
          </p:cNvPr>
          <p:cNvSpPr txBox="1"/>
          <p:nvPr/>
        </p:nvSpPr>
        <p:spPr>
          <a:xfrm>
            <a:off x="838200" y="1380337"/>
            <a:ext cx="8497519" cy="523220"/>
          </a:xfrm>
          <a:prstGeom prst="rect">
            <a:avLst/>
          </a:prstGeom>
          <a:noFill/>
        </p:spPr>
        <p:txBody>
          <a:bodyPr wrap="none" rtlCol="0">
            <a:spAutoFit/>
          </a:bodyPr>
          <a:lstStyle/>
          <a:p>
            <a:r>
              <a:rPr lang="en-US" sz="2800" dirty="0"/>
              <a:t>Detailed information is collected about these offenses</a:t>
            </a:r>
          </a:p>
        </p:txBody>
      </p:sp>
    </p:spTree>
    <p:extLst>
      <p:ext uri="{BB962C8B-B14F-4D97-AF65-F5344CB8AC3E}">
        <p14:creationId xmlns:p14="http://schemas.microsoft.com/office/powerpoint/2010/main" val="202789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80E-2096-DCF8-8368-CB2A4E306FF2}"/>
              </a:ext>
            </a:extLst>
          </p:cNvPr>
          <p:cNvSpPr>
            <a:spLocks noGrp="1"/>
          </p:cNvSpPr>
          <p:nvPr>
            <p:ph type="title"/>
          </p:nvPr>
        </p:nvSpPr>
        <p:spPr/>
        <p:txBody>
          <a:bodyPr/>
          <a:lstStyle/>
          <a:p>
            <a:r>
              <a:rPr lang="en-US" dirty="0"/>
              <a:t>Group B Offenses</a:t>
            </a:r>
          </a:p>
        </p:txBody>
      </p:sp>
      <p:sp>
        <p:nvSpPr>
          <p:cNvPr id="3" name="Content Placeholder 2">
            <a:extLst>
              <a:ext uri="{FF2B5EF4-FFF2-40B4-BE49-F238E27FC236}">
                <a16:creationId xmlns:a16="http://schemas.microsoft.com/office/drawing/2014/main" id="{5CD91F13-12C4-B092-CEA1-F4E9B2AC9118}"/>
              </a:ext>
            </a:extLst>
          </p:cNvPr>
          <p:cNvSpPr>
            <a:spLocks noGrp="1"/>
          </p:cNvSpPr>
          <p:nvPr>
            <p:ph idx="1"/>
          </p:nvPr>
        </p:nvSpPr>
        <p:spPr>
          <a:xfrm>
            <a:off x="838200" y="1447060"/>
            <a:ext cx="10515600" cy="574245"/>
          </a:xfrm>
        </p:spPr>
        <p:txBody>
          <a:bodyPr/>
          <a:lstStyle/>
          <a:p>
            <a:pPr marL="0" indent="0">
              <a:buNone/>
            </a:pPr>
            <a:r>
              <a:rPr lang="en-US" dirty="0"/>
              <a:t>Only arrest information is reported for these incidents.</a:t>
            </a:r>
          </a:p>
        </p:txBody>
      </p:sp>
      <p:sp>
        <p:nvSpPr>
          <p:cNvPr id="7" name="TextBox 6">
            <a:extLst>
              <a:ext uri="{FF2B5EF4-FFF2-40B4-BE49-F238E27FC236}">
                <a16:creationId xmlns:a16="http://schemas.microsoft.com/office/drawing/2014/main" id="{1CAB9252-7CED-CB21-2725-1C1C1BF16D62}"/>
              </a:ext>
            </a:extLst>
          </p:cNvPr>
          <p:cNvSpPr txBox="1"/>
          <p:nvPr/>
        </p:nvSpPr>
        <p:spPr>
          <a:xfrm>
            <a:off x="838200" y="2190344"/>
            <a:ext cx="4183982" cy="2862322"/>
          </a:xfrm>
          <a:prstGeom prst="rect">
            <a:avLst/>
          </a:prstGeom>
          <a:noFill/>
        </p:spPr>
        <p:txBody>
          <a:bodyPr wrap="square">
            <a:spAutoFit/>
          </a:bodyPr>
          <a:lstStyle/>
          <a:p>
            <a:r>
              <a:rPr lang="en-US" dirty="0"/>
              <a:t>Bad Checks</a:t>
            </a:r>
          </a:p>
          <a:p>
            <a:r>
              <a:rPr lang="en-US" dirty="0"/>
              <a:t>Curfew/Loitering/Vagrancy Violations</a:t>
            </a:r>
          </a:p>
          <a:p>
            <a:r>
              <a:rPr lang="en-US" dirty="0"/>
              <a:t>Disorderly Conduct</a:t>
            </a:r>
          </a:p>
          <a:p>
            <a:r>
              <a:rPr lang="en-US" dirty="0"/>
              <a:t>Driving Under the Influence</a:t>
            </a:r>
          </a:p>
          <a:p>
            <a:r>
              <a:rPr lang="en-US" dirty="0"/>
              <a:t>Drunkenness</a:t>
            </a:r>
          </a:p>
          <a:p>
            <a:r>
              <a:rPr lang="en-US" dirty="0"/>
              <a:t>Family Offenses, Nonviolent</a:t>
            </a:r>
          </a:p>
          <a:p>
            <a:r>
              <a:rPr lang="en-US" dirty="0"/>
              <a:t>Liquor Law Violations</a:t>
            </a:r>
          </a:p>
          <a:p>
            <a:r>
              <a:rPr lang="en-US" dirty="0"/>
              <a:t>Peeping Tom</a:t>
            </a:r>
          </a:p>
          <a:p>
            <a:r>
              <a:rPr lang="en-US" dirty="0"/>
              <a:t>Trespass of Real Property</a:t>
            </a:r>
          </a:p>
          <a:p>
            <a:r>
              <a:rPr lang="en-US" dirty="0"/>
              <a:t>All Other Offenses</a:t>
            </a:r>
          </a:p>
        </p:txBody>
      </p:sp>
    </p:spTree>
    <p:extLst>
      <p:ext uri="{BB962C8B-B14F-4D97-AF65-F5344CB8AC3E}">
        <p14:creationId xmlns:p14="http://schemas.microsoft.com/office/powerpoint/2010/main" val="1011936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D5243-8023-5AB6-2638-0DD4FDD174CB}"/>
              </a:ext>
            </a:extLst>
          </p:cNvPr>
          <p:cNvSpPr/>
          <p:nvPr/>
        </p:nvSpPr>
        <p:spPr>
          <a:xfrm>
            <a:off x="3234488" y="4444648"/>
            <a:ext cx="2009272" cy="327085"/>
          </a:xfrm>
          <a:prstGeom prst="rect">
            <a:avLst/>
          </a:prstGeom>
          <a:solidFill>
            <a:schemeClr val="accent6">
              <a:lumMod val="20000"/>
              <a:lumOff val="80000"/>
            </a:schemeClr>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9D6735-1250-E5AF-FD7B-BE27DEB20EAA}"/>
              </a:ext>
            </a:extLst>
          </p:cNvPr>
          <p:cNvSpPr txBox="1"/>
          <p:nvPr/>
        </p:nvSpPr>
        <p:spPr>
          <a:xfrm>
            <a:off x="2562726" y="3995995"/>
            <a:ext cx="4196204" cy="1200329"/>
          </a:xfrm>
          <a:prstGeom prst="rect">
            <a:avLst/>
          </a:prstGeom>
          <a:noFill/>
        </p:spPr>
        <p:txBody>
          <a:bodyPr wrap="square" rtlCol="0">
            <a:spAutoFit/>
          </a:bodyPr>
          <a:lstStyle/>
          <a:p>
            <a:pPr algn="r"/>
            <a:r>
              <a:rPr lang="en-US" sz="2400" dirty="0"/>
              <a:t>Could some combination of the green columns predict the NIBRS group or code</a:t>
            </a:r>
          </a:p>
        </p:txBody>
      </p:sp>
      <p:sp>
        <p:nvSpPr>
          <p:cNvPr id="2" name="Title 1">
            <a:extLst>
              <a:ext uri="{FF2B5EF4-FFF2-40B4-BE49-F238E27FC236}">
                <a16:creationId xmlns:a16="http://schemas.microsoft.com/office/drawing/2014/main" id="{33347470-1E8B-83AB-7469-957DD5ED5C74}"/>
              </a:ext>
            </a:extLst>
          </p:cNvPr>
          <p:cNvSpPr>
            <a:spLocks noGrp="1"/>
          </p:cNvSpPr>
          <p:nvPr>
            <p:ph type="title"/>
          </p:nvPr>
        </p:nvSpPr>
        <p:spPr>
          <a:xfrm>
            <a:off x="681789" y="502334"/>
            <a:ext cx="5257800" cy="1484235"/>
          </a:xfrm>
        </p:spPr>
        <p:txBody>
          <a:bodyPr>
            <a:normAutofit/>
          </a:bodyPr>
          <a:lstStyle/>
          <a:p>
            <a:r>
              <a:rPr lang="en-US" sz="3000" dirty="0">
                <a:latin typeface="Trade Gothic Next" panose="020B0503040303020004" pitchFamily="34" charset="0"/>
              </a:rPr>
              <a:t>Over 30% of Baton Rouge data does not have an NIBRS code.</a:t>
            </a:r>
          </a:p>
        </p:txBody>
      </p:sp>
      <p:sp>
        <p:nvSpPr>
          <p:cNvPr id="3" name="Content Placeholder 2">
            <a:extLst>
              <a:ext uri="{FF2B5EF4-FFF2-40B4-BE49-F238E27FC236}">
                <a16:creationId xmlns:a16="http://schemas.microsoft.com/office/drawing/2014/main" id="{247979C2-EEE2-D0BB-4555-6767C52C369A}"/>
              </a:ext>
            </a:extLst>
          </p:cNvPr>
          <p:cNvSpPr>
            <a:spLocks noGrp="1"/>
          </p:cNvSpPr>
          <p:nvPr>
            <p:ph idx="1"/>
          </p:nvPr>
        </p:nvSpPr>
        <p:spPr>
          <a:xfrm>
            <a:off x="681789" y="1986569"/>
            <a:ext cx="5153526" cy="1275348"/>
          </a:xfrm>
        </p:spPr>
        <p:txBody>
          <a:bodyPr>
            <a:normAutofit lnSpcReduction="10000"/>
          </a:bodyPr>
          <a:lstStyle/>
          <a:p>
            <a:pPr marL="0" indent="0">
              <a:buNone/>
            </a:pPr>
            <a:r>
              <a:rPr lang="en-US" sz="3000" dirty="0"/>
              <a:t>Can I use other data from other columns to predict what the code would be?</a:t>
            </a:r>
          </a:p>
          <a:p>
            <a:pPr marL="0" indent="0">
              <a:buNone/>
            </a:pPr>
            <a:endParaRPr lang="en-US" sz="3000" dirty="0"/>
          </a:p>
          <a:p>
            <a:endParaRPr lang="en-US" sz="3000" dirty="0"/>
          </a:p>
        </p:txBody>
      </p:sp>
      <p:pic>
        <p:nvPicPr>
          <p:cNvPr id="11" name="Picture 10">
            <a:extLst>
              <a:ext uri="{FF2B5EF4-FFF2-40B4-BE49-F238E27FC236}">
                <a16:creationId xmlns:a16="http://schemas.microsoft.com/office/drawing/2014/main" id="{ABB2BDBC-D573-FB58-C3F0-BEDE4C9F1A0E}"/>
              </a:ext>
            </a:extLst>
          </p:cNvPr>
          <p:cNvPicPr>
            <a:picLocks noChangeAspect="1"/>
          </p:cNvPicPr>
          <p:nvPr/>
        </p:nvPicPr>
        <p:blipFill>
          <a:blip r:embed="rId3"/>
          <a:stretch>
            <a:fillRect/>
          </a:stretch>
        </p:blipFill>
        <p:spPr>
          <a:xfrm>
            <a:off x="7019232" y="574672"/>
            <a:ext cx="4683233" cy="6022830"/>
          </a:xfrm>
          <a:prstGeom prst="rect">
            <a:avLst/>
          </a:prstGeom>
        </p:spPr>
      </p:pic>
    </p:spTree>
    <p:extLst>
      <p:ext uri="{BB962C8B-B14F-4D97-AF65-F5344CB8AC3E}">
        <p14:creationId xmlns:p14="http://schemas.microsoft.com/office/powerpoint/2010/main" val="150284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A1AD-A29B-C0C6-3177-12A78A6C624D}"/>
              </a:ext>
            </a:extLst>
          </p:cNvPr>
          <p:cNvSpPr>
            <a:spLocks noGrp="1"/>
          </p:cNvSpPr>
          <p:nvPr>
            <p:ph type="title"/>
          </p:nvPr>
        </p:nvSpPr>
        <p:spPr/>
        <p:txBody>
          <a:bodyPr/>
          <a:lstStyle/>
          <a:p>
            <a:r>
              <a:rPr lang="en-US" dirty="0"/>
              <a:t>Prediction targets</a:t>
            </a:r>
          </a:p>
        </p:txBody>
      </p:sp>
      <p:sp>
        <p:nvSpPr>
          <p:cNvPr id="3" name="Content Placeholder 2">
            <a:extLst>
              <a:ext uri="{FF2B5EF4-FFF2-40B4-BE49-F238E27FC236}">
                <a16:creationId xmlns:a16="http://schemas.microsoft.com/office/drawing/2014/main" id="{0A553E97-3160-E381-24CF-DA303EFD388A}"/>
              </a:ext>
            </a:extLst>
          </p:cNvPr>
          <p:cNvSpPr>
            <a:spLocks noGrp="1"/>
          </p:cNvSpPr>
          <p:nvPr>
            <p:ph idx="1"/>
          </p:nvPr>
        </p:nvSpPr>
        <p:spPr/>
        <p:txBody>
          <a:bodyPr/>
          <a:lstStyle/>
          <a:p>
            <a:r>
              <a:rPr lang="en-US" dirty="0"/>
              <a:t>NIBRS group (‘A’ or ‘B’) should be easy</a:t>
            </a:r>
          </a:p>
          <a:p>
            <a:r>
              <a:rPr lang="en-US" dirty="0"/>
              <a:t>There are 85 specific incident codes, so that might be harder.</a:t>
            </a:r>
          </a:p>
        </p:txBody>
      </p:sp>
    </p:spTree>
    <p:extLst>
      <p:ext uri="{BB962C8B-B14F-4D97-AF65-F5344CB8AC3E}">
        <p14:creationId xmlns:p14="http://schemas.microsoft.com/office/powerpoint/2010/main" val="62213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679B-5C52-25C3-DB0F-E38697D6E845}"/>
              </a:ext>
            </a:extLst>
          </p:cNvPr>
          <p:cNvSpPr>
            <a:spLocks noGrp="1"/>
          </p:cNvSpPr>
          <p:nvPr>
            <p:ph type="title"/>
          </p:nvPr>
        </p:nvSpPr>
        <p:spPr/>
        <p:txBody>
          <a:bodyPr/>
          <a:lstStyle/>
          <a:p>
            <a:r>
              <a:rPr lang="en-US" dirty="0"/>
              <a:t>Open Data BR</a:t>
            </a:r>
          </a:p>
        </p:txBody>
      </p:sp>
      <p:sp>
        <p:nvSpPr>
          <p:cNvPr id="5" name="TextBox 4">
            <a:extLst>
              <a:ext uri="{FF2B5EF4-FFF2-40B4-BE49-F238E27FC236}">
                <a16:creationId xmlns:a16="http://schemas.microsoft.com/office/drawing/2014/main" id="{CFECFB17-7B44-A690-228D-C29A767EB208}"/>
              </a:ext>
            </a:extLst>
          </p:cNvPr>
          <p:cNvSpPr txBox="1"/>
          <p:nvPr/>
        </p:nvSpPr>
        <p:spPr>
          <a:xfrm>
            <a:off x="838200" y="1302405"/>
            <a:ext cx="9791700" cy="523220"/>
          </a:xfrm>
          <a:prstGeom prst="rect">
            <a:avLst/>
          </a:prstGeom>
          <a:noFill/>
        </p:spPr>
        <p:txBody>
          <a:bodyPr wrap="square">
            <a:spAutoFit/>
          </a:bodyPr>
          <a:lstStyle/>
          <a:p>
            <a:pPr marL="0" indent="0">
              <a:buNone/>
            </a:pPr>
            <a:r>
              <a:rPr lang="en-US" sz="2800" dirty="0"/>
              <a:t>Baton Rouge City-Parish government public data sets</a:t>
            </a:r>
          </a:p>
        </p:txBody>
      </p:sp>
      <p:pic>
        <p:nvPicPr>
          <p:cNvPr id="7" name="Picture 6">
            <a:extLst>
              <a:ext uri="{FF2B5EF4-FFF2-40B4-BE49-F238E27FC236}">
                <a16:creationId xmlns:a16="http://schemas.microsoft.com/office/drawing/2014/main" id="{66B1F89D-4F35-7027-9FDD-5D9171AC5CB1}"/>
              </a:ext>
            </a:extLst>
          </p:cNvPr>
          <p:cNvPicPr>
            <a:picLocks noChangeAspect="1"/>
          </p:cNvPicPr>
          <p:nvPr/>
        </p:nvPicPr>
        <p:blipFill>
          <a:blip r:embed="rId3"/>
          <a:stretch>
            <a:fillRect/>
          </a:stretch>
        </p:blipFill>
        <p:spPr>
          <a:xfrm>
            <a:off x="962025" y="2294018"/>
            <a:ext cx="4327569" cy="3805962"/>
          </a:xfrm>
          <a:prstGeom prst="roundRect">
            <a:avLst>
              <a:gd name="adj" fmla="val 633"/>
            </a:avLst>
          </a:prstGeom>
          <a:effectLst>
            <a:outerShdw blurRad="63500" sx="102000" sy="102000" algn="ctr" rotWithShape="0">
              <a:prstClr val="black">
                <a:alpha val="40000"/>
              </a:prstClr>
            </a:outerShdw>
          </a:effectLst>
        </p:spPr>
      </p:pic>
      <p:grpSp>
        <p:nvGrpSpPr>
          <p:cNvPr id="6" name="Group 5">
            <a:extLst>
              <a:ext uri="{FF2B5EF4-FFF2-40B4-BE49-F238E27FC236}">
                <a16:creationId xmlns:a16="http://schemas.microsoft.com/office/drawing/2014/main" id="{E9C1BF71-2FD5-2A8D-6452-6E4486024DF8}"/>
              </a:ext>
            </a:extLst>
          </p:cNvPr>
          <p:cNvGrpSpPr/>
          <p:nvPr/>
        </p:nvGrpSpPr>
        <p:grpSpPr>
          <a:xfrm>
            <a:off x="5886451" y="2372179"/>
            <a:ext cx="5534024" cy="3649640"/>
            <a:chOff x="5886451" y="2532085"/>
            <a:chExt cx="5534024" cy="3649640"/>
          </a:xfrm>
        </p:grpSpPr>
        <p:sp>
          <p:nvSpPr>
            <p:cNvPr id="15" name="Rectangle: Rounded Corners 14">
              <a:extLst>
                <a:ext uri="{FF2B5EF4-FFF2-40B4-BE49-F238E27FC236}">
                  <a16:creationId xmlns:a16="http://schemas.microsoft.com/office/drawing/2014/main" id="{A19A0931-6F21-39A7-BC45-C694285052FB}"/>
                </a:ext>
              </a:extLst>
            </p:cNvPr>
            <p:cNvSpPr/>
            <p:nvPr/>
          </p:nvSpPr>
          <p:spPr>
            <a:xfrm>
              <a:off x="5886451" y="2532085"/>
              <a:ext cx="5534024" cy="3649640"/>
            </a:xfrm>
            <a:prstGeom prst="roundRect">
              <a:avLst>
                <a:gd name="adj" fmla="val 4140"/>
              </a:avLst>
            </a:prstGeom>
            <a:solidFill>
              <a:srgbClr val="26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EB63C0-1A96-E846-2835-8DEB568EB6D9}"/>
                </a:ext>
              </a:extLst>
            </p:cNvPr>
            <p:cNvSpPr txBox="1"/>
            <p:nvPr/>
          </p:nvSpPr>
          <p:spPr>
            <a:xfrm>
              <a:off x="5991563" y="2671725"/>
              <a:ext cx="5362237" cy="369332"/>
            </a:xfrm>
            <a:prstGeom prst="rect">
              <a:avLst/>
            </a:prstGeom>
            <a:noFill/>
          </p:spPr>
          <p:txBody>
            <a:bodyPr wrap="none" rtlCol="0">
              <a:spAutoFit/>
            </a:bodyPr>
            <a:lstStyle/>
            <a:p>
              <a:r>
                <a:rPr lang="en-US" b="1" dirty="0">
                  <a:solidFill>
                    <a:schemeClr val="bg1">
                      <a:lumMod val="95000"/>
                    </a:schemeClr>
                  </a:solidFill>
                </a:rPr>
                <a:t>East Baton Rouge Parish Combined Crime Incidents</a:t>
              </a:r>
            </a:p>
          </p:txBody>
        </p:sp>
        <p:sp>
          <p:nvSpPr>
            <p:cNvPr id="14" name="TextBox 13">
              <a:extLst>
                <a:ext uri="{FF2B5EF4-FFF2-40B4-BE49-F238E27FC236}">
                  <a16:creationId xmlns:a16="http://schemas.microsoft.com/office/drawing/2014/main" id="{0CF350F7-EF59-E87F-7387-C4C7487D4BC7}"/>
                </a:ext>
              </a:extLst>
            </p:cNvPr>
            <p:cNvSpPr txBox="1"/>
            <p:nvPr/>
          </p:nvSpPr>
          <p:spPr>
            <a:xfrm>
              <a:off x="5991563" y="3180697"/>
              <a:ext cx="5362237" cy="2308324"/>
            </a:xfrm>
            <a:prstGeom prst="rect">
              <a:avLst/>
            </a:prstGeom>
            <a:noFill/>
          </p:spPr>
          <p:txBody>
            <a:bodyPr wrap="square">
              <a:spAutoFit/>
            </a:bodyPr>
            <a:lstStyle/>
            <a:p>
              <a:r>
                <a:rPr lang="en-US" dirty="0">
                  <a:solidFill>
                    <a:schemeClr val="bg1">
                      <a:lumMod val="95000"/>
                    </a:schemeClr>
                  </a:solidFill>
                </a:rPr>
                <a:t>Combination of crime incident reports from the East Baton Rouge Parish Sheriff's Office and the Baton Rouge Police Department, beginning January 1, 2021. Includes records for all crimes such as burglaries (vehicle, residential and non-residential), robberies (individual and business), auto theft, homicides and other crimes against people, property and society.</a:t>
              </a:r>
            </a:p>
          </p:txBody>
        </p:sp>
        <p:cxnSp>
          <p:nvCxnSpPr>
            <p:cNvPr id="17" name="Straight Connector 16">
              <a:extLst>
                <a:ext uri="{FF2B5EF4-FFF2-40B4-BE49-F238E27FC236}">
                  <a16:creationId xmlns:a16="http://schemas.microsoft.com/office/drawing/2014/main" id="{F7EC648B-1F7D-E08E-6273-C3E95C4FF2CB}"/>
                </a:ext>
              </a:extLst>
            </p:cNvPr>
            <p:cNvCxnSpPr>
              <a:cxnSpLocks/>
            </p:cNvCxnSpPr>
            <p:nvPr/>
          </p:nvCxnSpPr>
          <p:spPr>
            <a:xfrm>
              <a:off x="6096000" y="3063620"/>
              <a:ext cx="5133975"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4" name="Arrow: Right 3">
            <a:extLst>
              <a:ext uri="{FF2B5EF4-FFF2-40B4-BE49-F238E27FC236}">
                <a16:creationId xmlns:a16="http://schemas.microsoft.com/office/drawing/2014/main" id="{54E767E7-5504-B511-177E-80CA992D1CD3}"/>
              </a:ext>
            </a:extLst>
          </p:cNvPr>
          <p:cNvSpPr/>
          <p:nvPr/>
        </p:nvSpPr>
        <p:spPr>
          <a:xfrm>
            <a:off x="5438775" y="3935389"/>
            <a:ext cx="257176" cy="523220"/>
          </a:xfrm>
          <a:prstGeom prst="rightArrow">
            <a:avLst/>
          </a:prstGeom>
          <a:solidFill>
            <a:srgbClr val="26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5B184F1-106B-BEFC-3FFF-47BFBF3086BF}"/>
              </a:ext>
            </a:extLst>
          </p:cNvPr>
          <p:cNvGrpSpPr/>
          <p:nvPr/>
        </p:nvGrpSpPr>
        <p:grpSpPr>
          <a:xfrm>
            <a:off x="9198666" y="225698"/>
            <a:ext cx="2398354" cy="1356351"/>
            <a:chOff x="9439298" y="77675"/>
            <a:chExt cx="2398354" cy="1356351"/>
          </a:xfrm>
        </p:grpSpPr>
        <p:pic>
          <p:nvPicPr>
            <p:cNvPr id="31" name="Picture 30" descr="A gold star shaped badge with a green and white logo&#10;&#10;Description automatically generated">
              <a:extLst>
                <a:ext uri="{FF2B5EF4-FFF2-40B4-BE49-F238E27FC236}">
                  <a16:creationId xmlns:a16="http://schemas.microsoft.com/office/drawing/2014/main" id="{19B62C21-EA04-26BC-65F6-7552AFF803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67" b="96889" l="9778" r="89778">
                          <a14:foregroundMark x1="50222" y1="15556" x2="50222" y2="15556"/>
                          <a14:foregroundMark x1="51556" y1="7111" x2="51556" y2="7111"/>
                          <a14:foregroundMark x1="49333" y1="95111" x2="49333" y2="95111"/>
                          <a14:foregroundMark x1="49333" y1="96889" x2="49333" y2="96889"/>
                          <a14:foregroundMark x1="76000" y1="94222" x2="76000" y2="94222"/>
                          <a14:foregroundMark x1="71556" y1="96444" x2="71556" y2="96444"/>
                          <a14:foregroundMark x1="38222" y1="23111" x2="38222" y2="23111"/>
                          <a14:foregroundMark x1="35556" y1="22222" x2="35556" y2="22222"/>
                          <a14:foregroundMark x1="32889" y1="23556" x2="32889" y2="23556"/>
                          <a14:foregroundMark x1="29778" y1="24889" x2="29778" y2="24889"/>
                          <a14:foregroundMark x1="68889" y1="24889" x2="68889" y2="24889"/>
                          <a14:foregroundMark x1="67111" y1="24000" x2="67111" y2="24000"/>
                          <a14:foregroundMark x1="65333" y1="24444" x2="65333" y2="24444"/>
                          <a14:foregroundMark x1="62667" y1="23111" x2="62667" y2="23111"/>
                          <a14:foregroundMark x1="60000" y1="21778" x2="60000" y2="21778"/>
                          <a14:foregroundMark x1="57778" y1="20889" x2="57778" y2="20889"/>
                          <a14:foregroundMark x1="59111" y1="20889" x2="59111" y2="20889"/>
                          <a14:foregroundMark x1="64000" y1="22667" x2="64000" y2="22667"/>
                        </a14:backgroundRemoval>
                      </a14:imgEffect>
                    </a14:imgLayer>
                  </a14:imgProps>
                </a:ext>
                <a:ext uri="{28A0092B-C50C-407E-A947-70E740481C1C}">
                  <a14:useLocalDpi xmlns:a14="http://schemas.microsoft.com/office/drawing/2010/main" val="0"/>
                </a:ext>
              </a:extLst>
            </a:blip>
            <a:stretch>
              <a:fillRect/>
            </a:stretch>
          </p:blipFill>
          <p:spPr>
            <a:xfrm>
              <a:off x="9439298" y="77675"/>
              <a:ext cx="1356351" cy="1356351"/>
            </a:xfrm>
            <a:prstGeom prst="ellipse">
              <a:avLst/>
            </a:prstGeom>
            <a:ln>
              <a:noFill/>
            </a:ln>
          </p:spPr>
        </p:pic>
        <p:pic>
          <p:nvPicPr>
            <p:cNvPr id="35" name="Picture 34" descr="A blue shield with a gold star and a gold star with a scale and a gold star with a red circle with a gold star with a red circle with a gold star with a red circle with&#10;&#10;Description automatically generated">
              <a:extLst>
                <a:ext uri="{FF2B5EF4-FFF2-40B4-BE49-F238E27FC236}">
                  <a16:creationId xmlns:a16="http://schemas.microsoft.com/office/drawing/2014/main" id="{A343E063-502B-F43C-FD78-1D76B7397D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9948" y="257107"/>
              <a:ext cx="967704" cy="1161245"/>
            </a:xfrm>
            <a:prstGeom prst="rect">
              <a:avLst/>
            </a:prstGeom>
          </p:spPr>
        </p:pic>
      </p:grpSp>
    </p:spTree>
    <p:extLst>
      <p:ext uri="{BB962C8B-B14F-4D97-AF65-F5344CB8AC3E}">
        <p14:creationId xmlns:p14="http://schemas.microsoft.com/office/powerpoint/2010/main" val="2311250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C6CD-7EA8-A283-05EC-5A62AA6B6CD5}"/>
              </a:ext>
            </a:extLst>
          </p:cNvPr>
          <p:cNvSpPr>
            <a:spLocks noGrp="1"/>
          </p:cNvSpPr>
          <p:nvPr>
            <p:ph type="title"/>
          </p:nvPr>
        </p:nvSpPr>
        <p:spPr/>
        <p:txBody>
          <a:bodyPr/>
          <a:lstStyle/>
          <a:p>
            <a:r>
              <a:rPr lang="en-US" dirty="0"/>
              <a:t>Feature sets</a:t>
            </a:r>
          </a:p>
        </p:txBody>
      </p:sp>
      <p:sp>
        <p:nvSpPr>
          <p:cNvPr id="3" name="Content Placeholder 2">
            <a:extLst>
              <a:ext uri="{FF2B5EF4-FFF2-40B4-BE49-F238E27FC236}">
                <a16:creationId xmlns:a16="http://schemas.microsoft.com/office/drawing/2014/main" id="{37639407-FEC9-5356-1FA1-E6A7BC5DFD2D}"/>
              </a:ext>
            </a:extLst>
          </p:cNvPr>
          <p:cNvSpPr>
            <a:spLocks noGrp="1"/>
          </p:cNvSpPr>
          <p:nvPr>
            <p:ph idx="1"/>
          </p:nvPr>
        </p:nvSpPr>
        <p:spPr>
          <a:xfrm>
            <a:off x="838200" y="1447060"/>
            <a:ext cx="10515600" cy="4809361"/>
          </a:xfrm>
        </p:spPr>
        <p:txBody>
          <a:bodyPr>
            <a:normAutofit fontScale="92500" lnSpcReduction="10000"/>
          </a:bodyPr>
          <a:lstStyle/>
          <a:p>
            <a:pPr marL="0" indent="0">
              <a:buNone/>
            </a:pPr>
            <a:r>
              <a:rPr lang="en-US" dirty="0"/>
              <a:t>Four columns:</a:t>
            </a:r>
          </a:p>
          <a:p>
            <a:pPr marL="0" indent="0">
              <a:spcBef>
                <a:spcPts val="1800"/>
              </a:spcBef>
              <a:buNone/>
            </a:pPr>
            <a:endParaRPr lang="en-US" dirty="0"/>
          </a:p>
          <a:p>
            <a:pPr marL="0" indent="0">
              <a:spcBef>
                <a:spcPts val="1800"/>
              </a:spcBef>
              <a:buNone/>
            </a:pPr>
            <a:endParaRPr lang="en-US" dirty="0"/>
          </a:p>
          <a:p>
            <a:pPr marL="0" indent="0">
              <a:spcBef>
                <a:spcPts val="1800"/>
              </a:spcBef>
              <a:buNone/>
            </a:pPr>
            <a:endParaRPr lang="en-US" dirty="0"/>
          </a:p>
          <a:p>
            <a:pPr marL="0" indent="0">
              <a:spcBef>
                <a:spcPts val="1800"/>
              </a:spcBef>
              <a:buNone/>
            </a:pPr>
            <a:endParaRPr lang="en-US" dirty="0"/>
          </a:p>
          <a:p>
            <a:pPr marL="0" indent="0">
              <a:spcBef>
                <a:spcPts val="1800"/>
              </a:spcBef>
              <a:spcAft>
                <a:spcPts val="600"/>
              </a:spcAft>
              <a:buNone/>
            </a:pPr>
            <a:r>
              <a:rPr lang="en-US" dirty="0"/>
              <a:t>Three combinations</a:t>
            </a:r>
          </a:p>
          <a:p>
            <a:pPr>
              <a:lnSpc>
                <a:spcPct val="100000"/>
              </a:lnSpc>
              <a:spcBef>
                <a:spcPts val="600"/>
              </a:spcBef>
            </a:pPr>
            <a:r>
              <a:rPr lang="en-US" dirty="0"/>
              <a:t>Combination 1: All of the columns</a:t>
            </a:r>
          </a:p>
          <a:p>
            <a:pPr>
              <a:lnSpc>
                <a:spcPct val="100000"/>
              </a:lnSpc>
              <a:spcBef>
                <a:spcPts val="600"/>
              </a:spcBef>
            </a:pPr>
            <a:r>
              <a:rPr lang="en-US" dirty="0"/>
              <a:t>Combination 2: The ‘language’ columns only (exclude statute title)</a:t>
            </a:r>
          </a:p>
          <a:p>
            <a:pPr>
              <a:lnSpc>
                <a:spcPct val="100000"/>
              </a:lnSpc>
              <a:spcBef>
                <a:spcPts val="600"/>
              </a:spcBef>
            </a:pPr>
            <a:r>
              <a:rPr lang="en-US" dirty="0"/>
              <a:t>Combination 3: Statute title only</a:t>
            </a:r>
          </a:p>
        </p:txBody>
      </p:sp>
      <p:pic>
        <p:nvPicPr>
          <p:cNvPr id="6" name="Picture 5">
            <a:extLst>
              <a:ext uri="{FF2B5EF4-FFF2-40B4-BE49-F238E27FC236}">
                <a16:creationId xmlns:a16="http://schemas.microsoft.com/office/drawing/2014/main" id="{6BD1FE25-4717-9CFF-FFE2-68A5ADFC05D2}"/>
              </a:ext>
            </a:extLst>
          </p:cNvPr>
          <p:cNvPicPr>
            <a:picLocks noChangeAspect="1"/>
          </p:cNvPicPr>
          <p:nvPr/>
        </p:nvPicPr>
        <p:blipFill>
          <a:blip r:embed="rId3"/>
          <a:stretch>
            <a:fillRect/>
          </a:stretch>
        </p:blipFill>
        <p:spPr>
          <a:xfrm>
            <a:off x="902025" y="2165684"/>
            <a:ext cx="6088565" cy="1600200"/>
          </a:xfrm>
          <a:prstGeom prst="rect">
            <a:avLst/>
          </a:prstGeom>
        </p:spPr>
      </p:pic>
    </p:spTree>
    <p:extLst>
      <p:ext uri="{BB962C8B-B14F-4D97-AF65-F5344CB8AC3E}">
        <p14:creationId xmlns:p14="http://schemas.microsoft.com/office/powerpoint/2010/main" val="150331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D685-2669-6D74-BB55-6CE549EF0EF8}"/>
              </a:ext>
            </a:extLst>
          </p:cNvPr>
          <p:cNvSpPr>
            <a:spLocks noGrp="1"/>
          </p:cNvSpPr>
          <p:nvPr>
            <p:ph type="title"/>
          </p:nvPr>
        </p:nvSpPr>
        <p:spPr/>
        <p:txBody>
          <a:bodyPr/>
          <a:lstStyle/>
          <a:p>
            <a:r>
              <a:rPr lang="en-US" dirty="0"/>
              <a:t>Supervised classification models</a:t>
            </a:r>
          </a:p>
        </p:txBody>
      </p:sp>
      <p:sp>
        <p:nvSpPr>
          <p:cNvPr id="3" name="Content Placeholder 2">
            <a:extLst>
              <a:ext uri="{FF2B5EF4-FFF2-40B4-BE49-F238E27FC236}">
                <a16:creationId xmlns:a16="http://schemas.microsoft.com/office/drawing/2014/main" id="{181FF903-9A5D-79D5-558C-84F62C29A76C}"/>
              </a:ext>
            </a:extLst>
          </p:cNvPr>
          <p:cNvSpPr>
            <a:spLocks noGrp="1"/>
          </p:cNvSpPr>
          <p:nvPr>
            <p:ph idx="1"/>
          </p:nvPr>
        </p:nvSpPr>
        <p:spPr/>
        <p:txBody>
          <a:bodyPr>
            <a:normAutofit fontScale="85000" lnSpcReduction="20000"/>
          </a:bodyPr>
          <a:lstStyle/>
          <a:p>
            <a:pPr marL="0" indent="0">
              <a:lnSpc>
                <a:spcPct val="120000"/>
              </a:lnSpc>
              <a:spcBef>
                <a:spcPts val="0"/>
              </a:spcBef>
              <a:buNone/>
            </a:pPr>
            <a:r>
              <a:rPr lang="en-US" dirty="0"/>
              <a:t>Trained &amp; tested on data that does have NIBRS information </a:t>
            </a:r>
          </a:p>
          <a:p>
            <a:pPr marL="0" indent="0">
              <a:lnSpc>
                <a:spcPct val="120000"/>
              </a:lnSpc>
              <a:spcBef>
                <a:spcPts val="0"/>
              </a:spcBef>
              <a:buNone/>
            </a:pPr>
            <a:endParaRPr lang="en-US" dirty="0"/>
          </a:p>
          <a:p>
            <a:pPr marL="0" indent="0">
              <a:lnSpc>
                <a:spcPct val="120000"/>
              </a:lnSpc>
              <a:spcBef>
                <a:spcPts val="0"/>
              </a:spcBef>
              <a:buNone/>
            </a:pPr>
            <a:r>
              <a:rPr lang="en-US" dirty="0"/>
              <a:t>NIBRS </a:t>
            </a:r>
            <a:r>
              <a:rPr lang="en-US" dirty="0">
                <a:latin typeface="Trade Gothic Next Heavy" panose="020F0502020204030204" pitchFamily="34" charset="0"/>
              </a:rPr>
              <a:t>group</a:t>
            </a:r>
            <a:r>
              <a:rPr lang="en-US" dirty="0"/>
              <a:t> (the “easy” target) is binary (A/B) – can use any classifier.</a:t>
            </a:r>
          </a:p>
          <a:p>
            <a:pPr>
              <a:lnSpc>
                <a:spcPct val="120000"/>
              </a:lnSpc>
              <a:spcBef>
                <a:spcPts val="0"/>
              </a:spcBef>
            </a:pPr>
            <a:r>
              <a:rPr lang="en-US" dirty="0"/>
              <a:t>Support Vector Classifier</a:t>
            </a:r>
          </a:p>
          <a:p>
            <a:pPr>
              <a:lnSpc>
                <a:spcPct val="120000"/>
              </a:lnSpc>
              <a:spcBef>
                <a:spcPts val="0"/>
              </a:spcBef>
            </a:pPr>
            <a:r>
              <a:rPr lang="en-US" dirty="0"/>
              <a:t>Logistic Regression</a:t>
            </a:r>
          </a:p>
          <a:p>
            <a:pPr marL="0" indent="0">
              <a:lnSpc>
                <a:spcPct val="120000"/>
              </a:lnSpc>
              <a:spcBef>
                <a:spcPts val="1800"/>
              </a:spcBef>
              <a:buNone/>
            </a:pPr>
            <a:r>
              <a:rPr lang="en-US" dirty="0"/>
              <a:t>NIBRS </a:t>
            </a:r>
            <a:r>
              <a:rPr lang="en-US" dirty="0">
                <a:latin typeface="Trade Gothic Next Heavy" panose="020F0502020204030204" pitchFamily="34" charset="0"/>
              </a:rPr>
              <a:t>code</a:t>
            </a:r>
            <a:r>
              <a:rPr lang="en-US" dirty="0"/>
              <a:t> (the “hard” target) needs a model adaptable to multiclass prediction.</a:t>
            </a:r>
          </a:p>
          <a:p>
            <a:pPr>
              <a:lnSpc>
                <a:spcPct val="120000"/>
              </a:lnSpc>
              <a:spcBef>
                <a:spcPts val="0"/>
              </a:spcBef>
            </a:pPr>
            <a:r>
              <a:rPr lang="en-US" dirty="0"/>
              <a:t>Random Forest</a:t>
            </a:r>
          </a:p>
          <a:p>
            <a:pPr marL="0" indent="0">
              <a:lnSpc>
                <a:spcPct val="120000"/>
              </a:lnSpc>
              <a:spcBef>
                <a:spcPts val="2400"/>
              </a:spcBef>
              <a:buNone/>
            </a:pPr>
            <a:endParaRPr lang="en-US" dirty="0"/>
          </a:p>
          <a:p>
            <a:pPr marL="0" indent="0">
              <a:lnSpc>
                <a:spcPct val="120000"/>
              </a:lnSpc>
              <a:spcBef>
                <a:spcPts val="0"/>
              </a:spcBef>
              <a:buNone/>
            </a:pPr>
            <a:r>
              <a:rPr lang="en-US" dirty="0"/>
              <a:t>Ran all models with K-Fold cross-validation.</a:t>
            </a:r>
          </a:p>
          <a:p>
            <a:pPr marL="0" indent="0">
              <a:lnSpc>
                <a:spcPct val="120000"/>
              </a:lnSpc>
              <a:spcBef>
                <a:spcPts val="0"/>
              </a:spcBef>
              <a:buNone/>
            </a:pPr>
            <a:r>
              <a:rPr lang="en-US" dirty="0"/>
              <a:t>Reported scores are average of fold scores.</a:t>
            </a:r>
          </a:p>
        </p:txBody>
      </p:sp>
    </p:spTree>
    <p:extLst>
      <p:ext uri="{BB962C8B-B14F-4D97-AF65-F5344CB8AC3E}">
        <p14:creationId xmlns:p14="http://schemas.microsoft.com/office/powerpoint/2010/main" val="3374827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14DD-5612-FC84-3CDC-CF16A98F3B44}"/>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32874C8E-5713-F9B5-8E27-16B868A1A2B6}"/>
              </a:ext>
            </a:extLst>
          </p:cNvPr>
          <p:cNvSpPr>
            <a:spLocks noGrp="1"/>
          </p:cNvSpPr>
          <p:nvPr>
            <p:ph idx="1"/>
          </p:nvPr>
        </p:nvSpPr>
        <p:spPr>
          <a:xfrm>
            <a:off x="838200" y="1447061"/>
            <a:ext cx="10515600" cy="1296140"/>
          </a:xfrm>
        </p:spPr>
        <p:txBody>
          <a:bodyPr>
            <a:normAutofit fontScale="92500"/>
          </a:bodyPr>
          <a:lstStyle/>
          <a:p>
            <a:pPr marL="0" indent="0">
              <a:buNone/>
            </a:pPr>
            <a:r>
              <a:rPr lang="en-US" sz="3000" dirty="0"/>
              <a:t>Merge in </a:t>
            </a:r>
            <a:r>
              <a:rPr lang="en-US" dirty="0"/>
              <a:t>NIBRS</a:t>
            </a:r>
            <a:r>
              <a:rPr lang="en-US" sz="3000" dirty="0"/>
              <a:t> offense type information from PostgreSQL database </a:t>
            </a:r>
          </a:p>
          <a:p>
            <a:r>
              <a:rPr lang="en-US" sz="3000" dirty="0"/>
              <a:t>To get group labels</a:t>
            </a:r>
          </a:p>
        </p:txBody>
      </p:sp>
      <p:sp>
        <p:nvSpPr>
          <p:cNvPr id="5" name="TextBox 4">
            <a:extLst>
              <a:ext uri="{FF2B5EF4-FFF2-40B4-BE49-F238E27FC236}">
                <a16:creationId xmlns:a16="http://schemas.microsoft.com/office/drawing/2014/main" id="{B8AF27CE-09AE-9A07-0FCD-4A2A2229F811}"/>
              </a:ext>
            </a:extLst>
          </p:cNvPr>
          <p:cNvSpPr txBox="1"/>
          <p:nvPr/>
        </p:nvSpPr>
        <p:spPr>
          <a:xfrm>
            <a:off x="3400927" y="3691621"/>
            <a:ext cx="3486150" cy="1815882"/>
          </a:xfrm>
          <a:prstGeom prst="rect">
            <a:avLst/>
          </a:prstGeom>
          <a:noFill/>
        </p:spPr>
        <p:txBody>
          <a:bodyPr wrap="square">
            <a:spAutoFit/>
          </a:bodyPr>
          <a:lstStyle/>
          <a:p>
            <a:pPr marL="0" indent="0">
              <a:buNone/>
            </a:pPr>
            <a:r>
              <a:rPr lang="en-US" sz="2800" dirty="0"/>
              <a:t>Text data</a:t>
            </a:r>
          </a:p>
          <a:p>
            <a:pPr marL="457200" indent="-457200">
              <a:buFont typeface="Arial" panose="020B0604020202020204" pitchFamily="34" charset="0"/>
              <a:buChar char="•"/>
            </a:pPr>
            <a:r>
              <a:rPr lang="en-US" sz="2800" dirty="0"/>
              <a:t>Tokenize</a:t>
            </a:r>
          </a:p>
          <a:p>
            <a:pPr marL="457200" indent="-457200">
              <a:buFont typeface="Arial" panose="020B0604020202020204" pitchFamily="34" charset="0"/>
              <a:buChar char="•"/>
            </a:pPr>
            <a:r>
              <a:rPr lang="en-US" sz="2800" dirty="0"/>
              <a:t>Convert to word count vector</a:t>
            </a:r>
          </a:p>
        </p:txBody>
      </p:sp>
      <p:pic>
        <p:nvPicPr>
          <p:cNvPr id="9" name="Picture 8" descr="A cartoon of a monster&#10;&#10;Description automatically generated">
            <a:extLst>
              <a:ext uri="{FF2B5EF4-FFF2-40B4-BE49-F238E27FC236}">
                <a16:creationId xmlns:a16="http://schemas.microsoft.com/office/drawing/2014/main" id="{563928CB-741C-36F9-B778-2CEF8FD379FB}"/>
              </a:ext>
            </a:extLst>
          </p:cNvPr>
          <p:cNvPicPr>
            <a:picLocks noChangeAspect="1"/>
          </p:cNvPicPr>
          <p:nvPr/>
        </p:nvPicPr>
        <p:blipFill>
          <a:blip r:embed="rId3">
            <a:extLst>
              <a:ext uri="{28A0092B-C50C-407E-A947-70E740481C1C}">
                <a14:useLocalDpi xmlns:a14="http://schemas.microsoft.com/office/drawing/2010/main" val="0"/>
              </a:ext>
            </a:extLst>
          </a:blip>
          <a:srcRect l="11813" t="7019" r="12222" b="11579"/>
          <a:stretch/>
        </p:blipFill>
        <p:spPr>
          <a:xfrm>
            <a:off x="1103355" y="3574051"/>
            <a:ext cx="1804277" cy="1933452"/>
          </a:xfrm>
          <a:prstGeom prst="rect">
            <a:avLst/>
          </a:prstGeom>
        </p:spPr>
      </p:pic>
      <p:grpSp>
        <p:nvGrpSpPr>
          <p:cNvPr id="10" name="Group 9">
            <a:extLst>
              <a:ext uri="{FF2B5EF4-FFF2-40B4-BE49-F238E27FC236}">
                <a16:creationId xmlns:a16="http://schemas.microsoft.com/office/drawing/2014/main" id="{0C8BB409-2895-A825-91A5-0F99549FF72C}"/>
              </a:ext>
            </a:extLst>
          </p:cNvPr>
          <p:cNvGrpSpPr/>
          <p:nvPr/>
        </p:nvGrpSpPr>
        <p:grpSpPr>
          <a:xfrm>
            <a:off x="3268579" y="5721563"/>
            <a:ext cx="6459350" cy="410363"/>
            <a:chOff x="472844" y="5943036"/>
            <a:chExt cx="6459350" cy="410363"/>
          </a:xfrm>
        </p:grpSpPr>
        <p:sp>
          <p:nvSpPr>
            <p:cNvPr id="11" name="TextBox 10">
              <a:extLst>
                <a:ext uri="{FF2B5EF4-FFF2-40B4-BE49-F238E27FC236}">
                  <a16:creationId xmlns:a16="http://schemas.microsoft.com/office/drawing/2014/main" id="{844053A5-A3F9-B2A6-B0F9-B810FBD86CED}"/>
                </a:ext>
              </a:extLst>
            </p:cNvPr>
            <p:cNvSpPr txBox="1"/>
            <p:nvPr/>
          </p:nvSpPr>
          <p:spPr>
            <a:xfrm>
              <a:off x="838200" y="5984067"/>
              <a:ext cx="6093994" cy="369332"/>
            </a:xfrm>
            <a:prstGeom prst="rect">
              <a:avLst/>
            </a:prstGeom>
            <a:noFill/>
          </p:spPr>
          <p:txBody>
            <a:bodyPr wrap="square">
              <a:spAutoFit/>
            </a:bodyPr>
            <a:lstStyle/>
            <a:p>
              <a:pPr marL="0" indent="0">
                <a:buNone/>
              </a:pPr>
              <a:r>
                <a:rPr lang="en-US" dirty="0"/>
                <a:t>Tokenizing took ~45 minutes</a:t>
              </a:r>
            </a:p>
          </p:txBody>
        </p:sp>
        <p:pic>
          <p:nvPicPr>
            <p:cNvPr id="12" name="Graphic 11" descr="Stopwatch outline">
              <a:extLst>
                <a:ext uri="{FF2B5EF4-FFF2-40B4-BE49-F238E27FC236}">
                  <a16:creationId xmlns:a16="http://schemas.microsoft.com/office/drawing/2014/main" id="{FA7D4790-2D7E-F7D6-8438-FD794F8A35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844" y="5943036"/>
              <a:ext cx="410363" cy="410363"/>
            </a:xfrm>
            <a:prstGeom prst="rect">
              <a:avLst/>
            </a:prstGeom>
          </p:spPr>
        </p:pic>
      </p:grpSp>
    </p:spTree>
    <p:extLst>
      <p:ext uri="{BB962C8B-B14F-4D97-AF65-F5344CB8AC3E}">
        <p14:creationId xmlns:p14="http://schemas.microsoft.com/office/powerpoint/2010/main" val="65345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3EEB-0CBA-F341-C8B1-A22774B6F13C}"/>
              </a:ext>
            </a:extLst>
          </p:cNvPr>
          <p:cNvSpPr>
            <a:spLocks noGrp="1"/>
          </p:cNvSpPr>
          <p:nvPr>
            <p:ph type="title"/>
          </p:nvPr>
        </p:nvSpPr>
        <p:spPr/>
        <p:txBody>
          <a:bodyPr/>
          <a:lstStyle/>
          <a:p>
            <a:r>
              <a:rPr lang="en-US" dirty="0"/>
              <a:t>Predicting NIBRS group</a:t>
            </a:r>
          </a:p>
        </p:txBody>
      </p:sp>
      <p:sp>
        <p:nvSpPr>
          <p:cNvPr id="3" name="Content Placeholder 2">
            <a:extLst>
              <a:ext uri="{FF2B5EF4-FFF2-40B4-BE49-F238E27FC236}">
                <a16:creationId xmlns:a16="http://schemas.microsoft.com/office/drawing/2014/main" id="{2E4AD26B-DEF7-C5A0-28CE-47C0AC1A4A07}"/>
              </a:ext>
            </a:extLst>
          </p:cNvPr>
          <p:cNvSpPr>
            <a:spLocks noGrp="1"/>
          </p:cNvSpPr>
          <p:nvPr>
            <p:ph idx="1"/>
          </p:nvPr>
        </p:nvSpPr>
        <p:spPr>
          <a:xfrm>
            <a:off x="838200" y="1447061"/>
            <a:ext cx="10515600" cy="594301"/>
          </a:xfrm>
        </p:spPr>
        <p:txBody>
          <a:bodyPr/>
          <a:lstStyle/>
          <a:p>
            <a:pPr marL="0" indent="0">
              <a:buNone/>
            </a:pPr>
            <a:r>
              <a:rPr lang="en-US" dirty="0"/>
              <a:t>As expected, predicting the ‘A’ or ‘B’ group was very successful.</a:t>
            </a:r>
          </a:p>
        </p:txBody>
      </p:sp>
      <p:grpSp>
        <p:nvGrpSpPr>
          <p:cNvPr id="62" name="Group 61">
            <a:extLst>
              <a:ext uri="{FF2B5EF4-FFF2-40B4-BE49-F238E27FC236}">
                <a16:creationId xmlns:a16="http://schemas.microsoft.com/office/drawing/2014/main" id="{913CE9BF-BF69-FB9A-8E82-6AAB591089A4}"/>
              </a:ext>
            </a:extLst>
          </p:cNvPr>
          <p:cNvGrpSpPr/>
          <p:nvPr/>
        </p:nvGrpSpPr>
        <p:grpSpPr>
          <a:xfrm>
            <a:off x="1097282" y="2153654"/>
            <a:ext cx="9187387" cy="3384613"/>
            <a:chOff x="964934" y="3136609"/>
            <a:chExt cx="9187387" cy="3384613"/>
          </a:xfrm>
        </p:grpSpPr>
        <p:sp>
          <p:nvSpPr>
            <p:cNvPr id="4" name="Rectangle: Rounded Corners 3">
              <a:extLst>
                <a:ext uri="{FF2B5EF4-FFF2-40B4-BE49-F238E27FC236}">
                  <a16:creationId xmlns:a16="http://schemas.microsoft.com/office/drawing/2014/main" id="{580A522E-832D-42E3-E025-0DD39D1EB48A}"/>
                </a:ext>
              </a:extLst>
            </p:cNvPr>
            <p:cNvSpPr/>
            <p:nvPr/>
          </p:nvSpPr>
          <p:spPr>
            <a:xfrm>
              <a:off x="964934" y="4437166"/>
              <a:ext cx="1645919" cy="731520"/>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A/B group</a:t>
              </a:r>
            </a:p>
          </p:txBody>
        </p:sp>
        <p:cxnSp>
          <p:nvCxnSpPr>
            <p:cNvPr id="27" name="Straight Connector 26">
              <a:extLst>
                <a:ext uri="{FF2B5EF4-FFF2-40B4-BE49-F238E27FC236}">
                  <a16:creationId xmlns:a16="http://schemas.microsoft.com/office/drawing/2014/main" id="{45F47208-6758-AC2D-AFC6-DFB264FD4881}"/>
                </a:ext>
              </a:extLst>
            </p:cNvPr>
            <p:cNvCxnSpPr>
              <a:stCxn id="4" idx="3"/>
              <a:endCxn id="6" idx="1"/>
            </p:cNvCxnSpPr>
            <p:nvPr/>
          </p:nvCxnSpPr>
          <p:spPr>
            <a:xfrm flipV="1">
              <a:off x="2610853" y="4234005"/>
              <a:ext cx="401855" cy="568921"/>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D7C9F20B-155F-C1E5-13F3-2FF4C3A911A7}"/>
                </a:ext>
              </a:extLst>
            </p:cNvPr>
            <p:cNvGrpSpPr/>
            <p:nvPr/>
          </p:nvGrpSpPr>
          <p:grpSpPr>
            <a:xfrm>
              <a:off x="3012708" y="3562427"/>
              <a:ext cx="7139613" cy="1343157"/>
              <a:chOff x="3012708" y="3141322"/>
              <a:chExt cx="7139613" cy="1343157"/>
            </a:xfrm>
          </p:grpSpPr>
          <p:sp>
            <p:nvSpPr>
              <p:cNvPr id="6" name="Rectangle: Rounded Corners 5">
                <a:extLst>
                  <a:ext uri="{FF2B5EF4-FFF2-40B4-BE49-F238E27FC236}">
                    <a16:creationId xmlns:a16="http://schemas.microsoft.com/office/drawing/2014/main" id="{6A739C7F-9D12-D8EA-6675-9312563AA1EE}"/>
                  </a:ext>
                </a:extLst>
              </p:cNvPr>
              <p:cNvSpPr/>
              <p:nvPr/>
            </p:nvSpPr>
            <p:spPr>
              <a:xfrm>
                <a:off x="3012708" y="3445335"/>
                <a:ext cx="1645920" cy="735130"/>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lumMod val="85000"/>
                        <a:lumOff val="15000"/>
                      </a:schemeClr>
                    </a:solidFill>
                  </a:rPr>
                  <a:t>Logistic Regression</a:t>
                </a:r>
              </a:p>
            </p:txBody>
          </p:sp>
          <p:grpSp>
            <p:nvGrpSpPr>
              <p:cNvPr id="10" name="Group 9">
                <a:extLst>
                  <a:ext uri="{FF2B5EF4-FFF2-40B4-BE49-F238E27FC236}">
                    <a16:creationId xmlns:a16="http://schemas.microsoft.com/office/drawing/2014/main" id="{9C60DFE2-CF55-6861-886D-8EF90D64280A}"/>
                  </a:ext>
                </a:extLst>
              </p:cNvPr>
              <p:cNvGrpSpPr/>
              <p:nvPr/>
            </p:nvGrpSpPr>
            <p:grpSpPr>
              <a:xfrm>
                <a:off x="5424637" y="3141322"/>
                <a:ext cx="1842436" cy="1343157"/>
                <a:chOff x="5436668" y="3337127"/>
                <a:chExt cx="1842436" cy="1343157"/>
              </a:xfrm>
            </p:grpSpPr>
            <p:sp>
              <p:nvSpPr>
                <p:cNvPr id="7" name="Rectangle: Rounded Corners 6">
                  <a:extLst>
                    <a:ext uri="{FF2B5EF4-FFF2-40B4-BE49-F238E27FC236}">
                      <a16:creationId xmlns:a16="http://schemas.microsoft.com/office/drawing/2014/main" id="{EA44471D-EB8C-F816-0EB8-CEA1B4AE48B5}"/>
                    </a:ext>
                  </a:extLst>
                </p:cNvPr>
                <p:cNvSpPr/>
                <p:nvPr/>
              </p:nvSpPr>
              <p:spPr>
                <a:xfrm>
                  <a:off x="5436668" y="3337127"/>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All columns</a:t>
                  </a:r>
                </a:p>
              </p:txBody>
            </p:sp>
            <p:sp>
              <p:nvSpPr>
                <p:cNvPr id="8" name="Rectangle: Rounded Corners 7">
                  <a:extLst>
                    <a:ext uri="{FF2B5EF4-FFF2-40B4-BE49-F238E27FC236}">
                      <a16:creationId xmlns:a16="http://schemas.microsoft.com/office/drawing/2014/main" id="{AA21639A-897C-DE2B-E401-787FAC3241BD}"/>
                    </a:ext>
                  </a:extLst>
                </p:cNvPr>
                <p:cNvSpPr/>
                <p:nvPr/>
              </p:nvSpPr>
              <p:spPr>
                <a:xfrm>
                  <a:off x="5436669" y="3822216"/>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Descriptions only</a:t>
                  </a:r>
                </a:p>
              </p:txBody>
            </p:sp>
            <p:sp>
              <p:nvSpPr>
                <p:cNvPr id="9" name="Rectangle: Rounded Corners 8">
                  <a:extLst>
                    <a:ext uri="{FF2B5EF4-FFF2-40B4-BE49-F238E27FC236}">
                      <a16:creationId xmlns:a16="http://schemas.microsoft.com/office/drawing/2014/main" id="{3D529346-20A6-5CF4-7C43-43C3DB7BDD53}"/>
                    </a:ext>
                  </a:extLst>
                </p:cNvPr>
                <p:cNvSpPr/>
                <p:nvPr/>
              </p:nvSpPr>
              <p:spPr>
                <a:xfrm>
                  <a:off x="5436669" y="4307305"/>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Title only</a:t>
                  </a:r>
                </a:p>
              </p:txBody>
            </p:sp>
          </p:grpSp>
          <p:grpSp>
            <p:nvGrpSpPr>
              <p:cNvPr id="22" name="Group 21">
                <a:extLst>
                  <a:ext uri="{FF2B5EF4-FFF2-40B4-BE49-F238E27FC236}">
                    <a16:creationId xmlns:a16="http://schemas.microsoft.com/office/drawing/2014/main" id="{1D8FF54A-0D22-6104-41F6-FD1B1A222549}"/>
                  </a:ext>
                </a:extLst>
              </p:cNvPr>
              <p:cNvGrpSpPr/>
              <p:nvPr/>
            </p:nvGrpSpPr>
            <p:grpSpPr>
              <a:xfrm>
                <a:off x="7747531" y="3146736"/>
                <a:ext cx="1124714" cy="1332328"/>
                <a:chOff x="7230173" y="3147650"/>
                <a:chExt cx="1124714" cy="1332328"/>
              </a:xfrm>
            </p:grpSpPr>
            <p:sp>
              <p:nvSpPr>
                <p:cNvPr id="15" name="Rectangle: Rounded Corners 14">
                  <a:extLst>
                    <a:ext uri="{FF2B5EF4-FFF2-40B4-BE49-F238E27FC236}">
                      <a16:creationId xmlns:a16="http://schemas.microsoft.com/office/drawing/2014/main" id="{A0021C75-8CBD-0B8B-06A3-6385B72BA8A1}"/>
                    </a:ext>
                  </a:extLst>
                </p:cNvPr>
                <p:cNvSpPr/>
                <p:nvPr/>
              </p:nvSpPr>
              <p:spPr>
                <a:xfrm>
                  <a:off x="7230175" y="3147650"/>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99.99%</a:t>
                  </a:r>
                </a:p>
              </p:txBody>
            </p:sp>
            <p:sp>
              <p:nvSpPr>
                <p:cNvPr id="16" name="Rectangle: Rounded Corners 15">
                  <a:extLst>
                    <a:ext uri="{FF2B5EF4-FFF2-40B4-BE49-F238E27FC236}">
                      <a16:creationId xmlns:a16="http://schemas.microsoft.com/office/drawing/2014/main" id="{566C35AC-09F3-3FFC-F17D-195479F13EE9}"/>
                    </a:ext>
                  </a:extLst>
                </p:cNvPr>
                <p:cNvSpPr/>
                <p:nvPr/>
              </p:nvSpPr>
              <p:spPr>
                <a:xfrm>
                  <a:off x="7230174" y="3627324"/>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99.99%</a:t>
                  </a:r>
                </a:p>
              </p:txBody>
            </p:sp>
            <p:sp>
              <p:nvSpPr>
                <p:cNvPr id="17" name="Rectangle: Rounded Corners 16">
                  <a:extLst>
                    <a:ext uri="{FF2B5EF4-FFF2-40B4-BE49-F238E27FC236}">
                      <a16:creationId xmlns:a16="http://schemas.microsoft.com/office/drawing/2014/main" id="{458249D4-873A-BDC4-1217-448B223389D5}"/>
                    </a:ext>
                  </a:extLst>
                </p:cNvPr>
                <p:cNvSpPr/>
                <p:nvPr/>
              </p:nvSpPr>
              <p:spPr>
                <a:xfrm>
                  <a:off x="7230173" y="4106998"/>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98.56%</a:t>
                  </a:r>
                </a:p>
              </p:txBody>
            </p:sp>
          </p:grpSp>
          <p:cxnSp>
            <p:nvCxnSpPr>
              <p:cNvPr id="31" name="Straight Connector 30">
                <a:extLst>
                  <a:ext uri="{FF2B5EF4-FFF2-40B4-BE49-F238E27FC236}">
                    <a16:creationId xmlns:a16="http://schemas.microsoft.com/office/drawing/2014/main" id="{617A4A00-F642-A5F8-B755-2BF525A0B48D}"/>
                  </a:ext>
                </a:extLst>
              </p:cNvPr>
              <p:cNvCxnSpPr>
                <a:cxnSpLocks/>
                <a:stCxn id="6" idx="3"/>
                <a:endCxn id="7" idx="1"/>
              </p:cNvCxnSpPr>
              <p:nvPr/>
            </p:nvCxnSpPr>
            <p:spPr>
              <a:xfrm flipV="1">
                <a:off x="4658628" y="3327812"/>
                <a:ext cx="766009" cy="485088"/>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78CB03-3592-E166-BAB6-FF1AC67E6DF1}"/>
                  </a:ext>
                </a:extLst>
              </p:cNvPr>
              <p:cNvCxnSpPr>
                <a:cxnSpLocks/>
                <a:stCxn id="6" idx="3"/>
                <a:endCxn id="8" idx="1"/>
              </p:cNvCxnSpPr>
              <p:nvPr/>
            </p:nvCxnSpPr>
            <p:spPr>
              <a:xfrm>
                <a:off x="4658628" y="3812900"/>
                <a:ext cx="766010" cy="1"/>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EF1F6EB-8299-716A-1DA3-B3AB094F4769}"/>
                  </a:ext>
                </a:extLst>
              </p:cNvPr>
              <p:cNvCxnSpPr>
                <a:cxnSpLocks/>
                <a:stCxn id="6" idx="3"/>
                <a:endCxn id="9" idx="1"/>
              </p:cNvCxnSpPr>
              <p:nvPr/>
            </p:nvCxnSpPr>
            <p:spPr>
              <a:xfrm>
                <a:off x="4658628" y="3812900"/>
                <a:ext cx="766010" cy="485090"/>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7B1BE861-361A-6B30-8875-8E8A2A4CEEF9}"/>
                  </a:ext>
                </a:extLst>
              </p:cNvPr>
              <p:cNvGrpSpPr/>
              <p:nvPr/>
            </p:nvGrpSpPr>
            <p:grpSpPr>
              <a:xfrm>
                <a:off x="9027607" y="3146736"/>
                <a:ext cx="1124714" cy="1332328"/>
                <a:chOff x="7230173" y="3147650"/>
                <a:chExt cx="1124714" cy="1332328"/>
              </a:xfrm>
            </p:grpSpPr>
            <p:sp>
              <p:nvSpPr>
                <p:cNvPr id="45" name="Rectangle: Rounded Corners 44">
                  <a:extLst>
                    <a:ext uri="{FF2B5EF4-FFF2-40B4-BE49-F238E27FC236}">
                      <a16:creationId xmlns:a16="http://schemas.microsoft.com/office/drawing/2014/main" id="{FB10ADC8-C7A5-9D1D-0D65-7A58432C4A8B}"/>
                    </a:ext>
                  </a:extLst>
                </p:cNvPr>
                <p:cNvSpPr/>
                <p:nvPr/>
              </p:nvSpPr>
              <p:spPr>
                <a:xfrm>
                  <a:off x="7230175" y="3147650"/>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99.99%</a:t>
                  </a:r>
                </a:p>
              </p:txBody>
            </p:sp>
            <p:sp>
              <p:nvSpPr>
                <p:cNvPr id="46" name="Rectangle: Rounded Corners 45">
                  <a:extLst>
                    <a:ext uri="{FF2B5EF4-FFF2-40B4-BE49-F238E27FC236}">
                      <a16:creationId xmlns:a16="http://schemas.microsoft.com/office/drawing/2014/main" id="{8F688F97-D261-72A2-B005-B54699AC4827}"/>
                    </a:ext>
                  </a:extLst>
                </p:cNvPr>
                <p:cNvSpPr/>
                <p:nvPr/>
              </p:nvSpPr>
              <p:spPr>
                <a:xfrm>
                  <a:off x="7230174" y="3627324"/>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99.99%</a:t>
                  </a:r>
                </a:p>
              </p:txBody>
            </p:sp>
            <p:sp>
              <p:nvSpPr>
                <p:cNvPr id="47" name="Rectangle: Rounded Corners 46">
                  <a:extLst>
                    <a:ext uri="{FF2B5EF4-FFF2-40B4-BE49-F238E27FC236}">
                      <a16:creationId xmlns:a16="http://schemas.microsoft.com/office/drawing/2014/main" id="{CC2DAB90-30E9-9632-96EB-7293E8B768C6}"/>
                    </a:ext>
                  </a:extLst>
                </p:cNvPr>
                <p:cNvSpPr/>
                <p:nvPr/>
              </p:nvSpPr>
              <p:spPr>
                <a:xfrm>
                  <a:off x="7230173" y="4106998"/>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98.51%</a:t>
                  </a:r>
                </a:p>
              </p:txBody>
            </p:sp>
          </p:grpSp>
        </p:grpSp>
        <p:grpSp>
          <p:nvGrpSpPr>
            <p:cNvPr id="59" name="Group 58">
              <a:extLst>
                <a:ext uri="{FF2B5EF4-FFF2-40B4-BE49-F238E27FC236}">
                  <a16:creationId xmlns:a16="http://schemas.microsoft.com/office/drawing/2014/main" id="{CF9AE71C-3496-E5A6-8FA9-3F929F595CE2}"/>
                </a:ext>
              </a:extLst>
            </p:cNvPr>
            <p:cNvGrpSpPr/>
            <p:nvPr/>
          </p:nvGrpSpPr>
          <p:grpSpPr>
            <a:xfrm>
              <a:off x="2610853" y="4851054"/>
              <a:ext cx="7536498" cy="1670168"/>
              <a:chOff x="2610853" y="4802926"/>
              <a:chExt cx="7536498" cy="1670168"/>
            </a:xfrm>
          </p:grpSpPr>
          <p:sp>
            <p:nvSpPr>
              <p:cNvPr id="5" name="Rectangle: Rounded Corners 4">
                <a:extLst>
                  <a:ext uri="{FF2B5EF4-FFF2-40B4-BE49-F238E27FC236}">
                    <a16:creationId xmlns:a16="http://schemas.microsoft.com/office/drawing/2014/main" id="{017918DB-47B0-D445-0F84-037D21C17570}"/>
                  </a:ext>
                </a:extLst>
              </p:cNvPr>
              <p:cNvSpPr/>
              <p:nvPr/>
            </p:nvSpPr>
            <p:spPr>
              <a:xfrm>
                <a:off x="3012708" y="5435755"/>
                <a:ext cx="1645920" cy="731520"/>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SVC</a:t>
                </a:r>
              </a:p>
            </p:txBody>
          </p:sp>
          <p:grpSp>
            <p:nvGrpSpPr>
              <p:cNvPr id="11" name="Group 10">
                <a:extLst>
                  <a:ext uri="{FF2B5EF4-FFF2-40B4-BE49-F238E27FC236}">
                    <a16:creationId xmlns:a16="http://schemas.microsoft.com/office/drawing/2014/main" id="{74CD0AD7-ED62-9159-62EB-17BB944E8F6B}"/>
                  </a:ext>
                </a:extLst>
              </p:cNvPr>
              <p:cNvGrpSpPr/>
              <p:nvPr/>
            </p:nvGrpSpPr>
            <p:grpSpPr>
              <a:xfrm>
                <a:off x="5312342" y="5129937"/>
                <a:ext cx="1842436" cy="1343157"/>
                <a:chOff x="5436668" y="3337127"/>
                <a:chExt cx="1842436" cy="1343157"/>
              </a:xfrm>
            </p:grpSpPr>
            <p:sp>
              <p:nvSpPr>
                <p:cNvPr id="12" name="Rectangle: Rounded Corners 11">
                  <a:extLst>
                    <a:ext uri="{FF2B5EF4-FFF2-40B4-BE49-F238E27FC236}">
                      <a16:creationId xmlns:a16="http://schemas.microsoft.com/office/drawing/2014/main" id="{F4FB04C1-DBF0-7D1C-E8E4-1C69E246EA28}"/>
                    </a:ext>
                  </a:extLst>
                </p:cNvPr>
                <p:cNvSpPr/>
                <p:nvPr/>
              </p:nvSpPr>
              <p:spPr>
                <a:xfrm>
                  <a:off x="5436668" y="3337127"/>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All columns</a:t>
                  </a:r>
                </a:p>
              </p:txBody>
            </p:sp>
            <p:sp>
              <p:nvSpPr>
                <p:cNvPr id="13" name="Rectangle: Rounded Corners 12">
                  <a:extLst>
                    <a:ext uri="{FF2B5EF4-FFF2-40B4-BE49-F238E27FC236}">
                      <a16:creationId xmlns:a16="http://schemas.microsoft.com/office/drawing/2014/main" id="{D67CAB3B-214E-E199-9B07-AB7B2F9BEBED}"/>
                    </a:ext>
                  </a:extLst>
                </p:cNvPr>
                <p:cNvSpPr/>
                <p:nvPr/>
              </p:nvSpPr>
              <p:spPr>
                <a:xfrm>
                  <a:off x="5436669" y="3822216"/>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Descriptions only</a:t>
                  </a:r>
                </a:p>
              </p:txBody>
            </p:sp>
            <p:sp>
              <p:nvSpPr>
                <p:cNvPr id="14" name="Rectangle: Rounded Corners 13">
                  <a:extLst>
                    <a:ext uri="{FF2B5EF4-FFF2-40B4-BE49-F238E27FC236}">
                      <a16:creationId xmlns:a16="http://schemas.microsoft.com/office/drawing/2014/main" id="{A5BF67DE-DFFE-A782-6BDD-AE19B854431B}"/>
                    </a:ext>
                  </a:extLst>
                </p:cNvPr>
                <p:cNvSpPr/>
                <p:nvPr/>
              </p:nvSpPr>
              <p:spPr>
                <a:xfrm>
                  <a:off x="5436669" y="4307305"/>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Title only</a:t>
                  </a:r>
                </a:p>
              </p:txBody>
            </p:sp>
          </p:grpSp>
          <p:grpSp>
            <p:nvGrpSpPr>
              <p:cNvPr id="21" name="Group 20">
                <a:extLst>
                  <a:ext uri="{FF2B5EF4-FFF2-40B4-BE49-F238E27FC236}">
                    <a16:creationId xmlns:a16="http://schemas.microsoft.com/office/drawing/2014/main" id="{8421B80A-C4F6-313A-F796-AE18C53F3248}"/>
                  </a:ext>
                </a:extLst>
              </p:cNvPr>
              <p:cNvGrpSpPr/>
              <p:nvPr/>
            </p:nvGrpSpPr>
            <p:grpSpPr>
              <a:xfrm>
                <a:off x="7747530" y="5135351"/>
                <a:ext cx="1119745" cy="1332328"/>
                <a:chOff x="7230172" y="5122813"/>
                <a:chExt cx="1119745" cy="1332328"/>
              </a:xfrm>
            </p:grpSpPr>
            <p:sp>
              <p:nvSpPr>
                <p:cNvPr id="18" name="Rectangle: Rounded Corners 17">
                  <a:extLst>
                    <a:ext uri="{FF2B5EF4-FFF2-40B4-BE49-F238E27FC236}">
                      <a16:creationId xmlns:a16="http://schemas.microsoft.com/office/drawing/2014/main" id="{46B62BAD-3199-1287-761C-C03EA2F56073}"/>
                    </a:ext>
                  </a:extLst>
                </p:cNvPr>
                <p:cNvSpPr/>
                <p:nvPr/>
              </p:nvSpPr>
              <p:spPr>
                <a:xfrm>
                  <a:off x="7230175" y="5122813"/>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100.00%</a:t>
                  </a:r>
                </a:p>
              </p:txBody>
            </p:sp>
            <p:sp>
              <p:nvSpPr>
                <p:cNvPr id="19" name="Rectangle: Rounded Corners 18">
                  <a:extLst>
                    <a:ext uri="{FF2B5EF4-FFF2-40B4-BE49-F238E27FC236}">
                      <a16:creationId xmlns:a16="http://schemas.microsoft.com/office/drawing/2014/main" id="{ADAD8FCD-B4A0-A1E6-D680-71CB970C234E}"/>
                    </a:ext>
                  </a:extLst>
                </p:cNvPr>
                <p:cNvSpPr/>
                <p:nvPr/>
              </p:nvSpPr>
              <p:spPr>
                <a:xfrm>
                  <a:off x="7230173" y="5602487"/>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100.00%</a:t>
                  </a:r>
                </a:p>
              </p:txBody>
            </p:sp>
            <p:sp>
              <p:nvSpPr>
                <p:cNvPr id="20" name="Rectangle: Rounded Corners 19">
                  <a:extLst>
                    <a:ext uri="{FF2B5EF4-FFF2-40B4-BE49-F238E27FC236}">
                      <a16:creationId xmlns:a16="http://schemas.microsoft.com/office/drawing/2014/main" id="{1E3BCFD5-D5C6-B6BF-A061-FD329D01992D}"/>
                    </a:ext>
                  </a:extLst>
                </p:cNvPr>
                <p:cNvSpPr/>
                <p:nvPr/>
              </p:nvSpPr>
              <p:spPr>
                <a:xfrm>
                  <a:off x="7230172" y="6082161"/>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98.56%</a:t>
                  </a:r>
                </a:p>
              </p:txBody>
            </p:sp>
          </p:grpSp>
          <p:cxnSp>
            <p:nvCxnSpPr>
              <p:cNvPr id="29" name="Straight Connector 28">
                <a:extLst>
                  <a:ext uri="{FF2B5EF4-FFF2-40B4-BE49-F238E27FC236}">
                    <a16:creationId xmlns:a16="http://schemas.microsoft.com/office/drawing/2014/main" id="{8CE4F7B6-5198-E778-40D2-65B224E5A5D8}"/>
                  </a:ext>
                </a:extLst>
              </p:cNvPr>
              <p:cNvCxnSpPr>
                <a:cxnSpLocks/>
                <a:stCxn id="4" idx="3"/>
                <a:endCxn id="5" idx="1"/>
              </p:cNvCxnSpPr>
              <p:nvPr/>
            </p:nvCxnSpPr>
            <p:spPr>
              <a:xfrm>
                <a:off x="2610853" y="4802926"/>
                <a:ext cx="401855" cy="998589"/>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75B1787-4A71-6DAB-F950-44B3AE799CA8}"/>
                  </a:ext>
                </a:extLst>
              </p:cNvPr>
              <p:cNvCxnSpPr>
                <a:cxnSpLocks/>
                <a:stCxn id="5" idx="3"/>
                <a:endCxn id="12" idx="1"/>
              </p:cNvCxnSpPr>
              <p:nvPr/>
            </p:nvCxnSpPr>
            <p:spPr>
              <a:xfrm flipV="1">
                <a:off x="4658628" y="5316427"/>
                <a:ext cx="653714" cy="485088"/>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22FCBE9-0AEE-7ABD-45FD-4F061883E2D2}"/>
                  </a:ext>
                </a:extLst>
              </p:cNvPr>
              <p:cNvCxnSpPr>
                <a:cxnSpLocks/>
                <a:stCxn id="5" idx="3"/>
                <a:endCxn id="13" idx="1"/>
              </p:cNvCxnSpPr>
              <p:nvPr/>
            </p:nvCxnSpPr>
            <p:spPr>
              <a:xfrm>
                <a:off x="4658628" y="5801515"/>
                <a:ext cx="653715" cy="1"/>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DB34F1E-F9D7-E59F-294A-F9197D64A89D}"/>
                  </a:ext>
                </a:extLst>
              </p:cNvPr>
              <p:cNvCxnSpPr>
                <a:cxnSpLocks/>
                <a:stCxn id="5" idx="3"/>
                <a:endCxn id="14" idx="1"/>
              </p:cNvCxnSpPr>
              <p:nvPr/>
            </p:nvCxnSpPr>
            <p:spPr>
              <a:xfrm>
                <a:off x="4658628" y="5801515"/>
                <a:ext cx="653715" cy="485090"/>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E5739D36-89C5-3CEB-2861-2FB014252E6C}"/>
                  </a:ext>
                </a:extLst>
              </p:cNvPr>
              <p:cNvGrpSpPr/>
              <p:nvPr/>
            </p:nvGrpSpPr>
            <p:grpSpPr>
              <a:xfrm>
                <a:off x="9027606" y="5135351"/>
                <a:ext cx="1119745" cy="1332328"/>
                <a:chOff x="7230172" y="5122813"/>
                <a:chExt cx="1119745" cy="1332328"/>
              </a:xfrm>
            </p:grpSpPr>
            <p:sp>
              <p:nvSpPr>
                <p:cNvPr id="49" name="Rectangle: Rounded Corners 48">
                  <a:extLst>
                    <a:ext uri="{FF2B5EF4-FFF2-40B4-BE49-F238E27FC236}">
                      <a16:creationId xmlns:a16="http://schemas.microsoft.com/office/drawing/2014/main" id="{D6CAE434-590F-ADE5-F8D0-CF2B94866620}"/>
                    </a:ext>
                  </a:extLst>
                </p:cNvPr>
                <p:cNvSpPr/>
                <p:nvPr/>
              </p:nvSpPr>
              <p:spPr>
                <a:xfrm>
                  <a:off x="7230175" y="5122813"/>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99.99%</a:t>
                  </a:r>
                </a:p>
              </p:txBody>
            </p:sp>
            <p:sp>
              <p:nvSpPr>
                <p:cNvPr id="50" name="Rectangle: Rounded Corners 49">
                  <a:extLst>
                    <a:ext uri="{FF2B5EF4-FFF2-40B4-BE49-F238E27FC236}">
                      <a16:creationId xmlns:a16="http://schemas.microsoft.com/office/drawing/2014/main" id="{7934B8B0-7F99-F414-E402-4285BDAEC369}"/>
                    </a:ext>
                  </a:extLst>
                </p:cNvPr>
                <p:cNvSpPr/>
                <p:nvPr/>
              </p:nvSpPr>
              <p:spPr>
                <a:xfrm>
                  <a:off x="7230173" y="5602487"/>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100.00%</a:t>
                  </a:r>
                </a:p>
              </p:txBody>
            </p:sp>
            <p:sp>
              <p:nvSpPr>
                <p:cNvPr id="51" name="Rectangle: Rounded Corners 50">
                  <a:extLst>
                    <a:ext uri="{FF2B5EF4-FFF2-40B4-BE49-F238E27FC236}">
                      <a16:creationId xmlns:a16="http://schemas.microsoft.com/office/drawing/2014/main" id="{4DD4E7FE-7B1B-7348-59C1-373B6CB7F826}"/>
                    </a:ext>
                  </a:extLst>
                </p:cNvPr>
                <p:cNvSpPr/>
                <p:nvPr/>
              </p:nvSpPr>
              <p:spPr>
                <a:xfrm>
                  <a:off x="7230172" y="6082161"/>
                  <a:ext cx="111974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98.54%</a:t>
                  </a:r>
                </a:p>
              </p:txBody>
            </p:sp>
          </p:grpSp>
        </p:grpSp>
        <p:sp>
          <p:nvSpPr>
            <p:cNvPr id="60" name="TextBox 59">
              <a:extLst>
                <a:ext uri="{FF2B5EF4-FFF2-40B4-BE49-F238E27FC236}">
                  <a16:creationId xmlns:a16="http://schemas.microsoft.com/office/drawing/2014/main" id="{C2FFF670-D9BA-6E7A-FE03-4AC01B2E20B0}"/>
                </a:ext>
              </a:extLst>
            </p:cNvPr>
            <p:cNvSpPr txBox="1"/>
            <p:nvPr/>
          </p:nvSpPr>
          <p:spPr>
            <a:xfrm>
              <a:off x="9146811" y="3136609"/>
              <a:ext cx="881332" cy="369332"/>
            </a:xfrm>
            <a:prstGeom prst="rect">
              <a:avLst/>
            </a:prstGeom>
            <a:noFill/>
          </p:spPr>
          <p:txBody>
            <a:bodyPr wrap="none" rtlCol="0">
              <a:spAutoFit/>
            </a:bodyPr>
            <a:lstStyle/>
            <a:p>
              <a:r>
                <a:rPr lang="en-US" dirty="0"/>
                <a:t>Testing</a:t>
              </a:r>
            </a:p>
          </p:txBody>
        </p:sp>
        <p:sp>
          <p:nvSpPr>
            <p:cNvPr id="61" name="TextBox 60">
              <a:extLst>
                <a:ext uri="{FF2B5EF4-FFF2-40B4-BE49-F238E27FC236}">
                  <a16:creationId xmlns:a16="http://schemas.microsoft.com/office/drawing/2014/main" id="{C3E0C84D-66A9-2844-2196-AF909DAF3182}"/>
                </a:ext>
              </a:extLst>
            </p:cNvPr>
            <p:cNvSpPr txBox="1"/>
            <p:nvPr/>
          </p:nvSpPr>
          <p:spPr>
            <a:xfrm>
              <a:off x="7824127" y="3136609"/>
              <a:ext cx="966547" cy="369332"/>
            </a:xfrm>
            <a:prstGeom prst="rect">
              <a:avLst/>
            </a:prstGeom>
            <a:noFill/>
          </p:spPr>
          <p:txBody>
            <a:bodyPr wrap="none" rtlCol="0">
              <a:spAutoFit/>
            </a:bodyPr>
            <a:lstStyle/>
            <a:p>
              <a:r>
                <a:rPr lang="en-US" dirty="0"/>
                <a:t>Training</a:t>
              </a:r>
            </a:p>
          </p:txBody>
        </p:sp>
      </p:grpSp>
      <p:grpSp>
        <p:nvGrpSpPr>
          <p:cNvPr id="69" name="Group 68">
            <a:extLst>
              <a:ext uri="{FF2B5EF4-FFF2-40B4-BE49-F238E27FC236}">
                <a16:creationId xmlns:a16="http://schemas.microsoft.com/office/drawing/2014/main" id="{5A6EC14D-53EC-137E-027A-ADA052177C2E}"/>
              </a:ext>
            </a:extLst>
          </p:cNvPr>
          <p:cNvGrpSpPr/>
          <p:nvPr/>
        </p:nvGrpSpPr>
        <p:grpSpPr>
          <a:xfrm>
            <a:off x="838200" y="6082511"/>
            <a:ext cx="6459350" cy="410363"/>
            <a:chOff x="472844" y="5943036"/>
            <a:chExt cx="6459350" cy="410363"/>
          </a:xfrm>
        </p:grpSpPr>
        <p:sp>
          <p:nvSpPr>
            <p:cNvPr id="64" name="TextBox 63">
              <a:extLst>
                <a:ext uri="{FF2B5EF4-FFF2-40B4-BE49-F238E27FC236}">
                  <a16:creationId xmlns:a16="http://schemas.microsoft.com/office/drawing/2014/main" id="{15AC8307-A7EB-EBC9-AD35-8FCF13056CF4}"/>
                </a:ext>
              </a:extLst>
            </p:cNvPr>
            <p:cNvSpPr txBox="1"/>
            <p:nvPr/>
          </p:nvSpPr>
          <p:spPr>
            <a:xfrm>
              <a:off x="838200" y="5984067"/>
              <a:ext cx="6093994" cy="369332"/>
            </a:xfrm>
            <a:prstGeom prst="rect">
              <a:avLst/>
            </a:prstGeom>
            <a:noFill/>
          </p:spPr>
          <p:txBody>
            <a:bodyPr wrap="square">
              <a:spAutoFit/>
            </a:bodyPr>
            <a:lstStyle/>
            <a:p>
              <a:pPr marL="0" indent="0">
                <a:buNone/>
              </a:pPr>
              <a:r>
                <a:rPr lang="en-US" dirty="0"/>
                <a:t>Running 2 models x 3 sets of features took ~30 minutes</a:t>
              </a:r>
            </a:p>
          </p:txBody>
        </p:sp>
        <p:pic>
          <p:nvPicPr>
            <p:cNvPr id="68" name="Graphic 67" descr="Stopwatch outline">
              <a:extLst>
                <a:ext uri="{FF2B5EF4-FFF2-40B4-BE49-F238E27FC236}">
                  <a16:creationId xmlns:a16="http://schemas.microsoft.com/office/drawing/2014/main" id="{42D23BB5-437D-F45B-18AC-70318BAB55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844" y="5943036"/>
              <a:ext cx="410363" cy="410363"/>
            </a:xfrm>
            <a:prstGeom prst="rect">
              <a:avLst/>
            </a:prstGeom>
          </p:spPr>
        </p:pic>
      </p:grpSp>
    </p:spTree>
    <p:extLst>
      <p:ext uri="{BB962C8B-B14F-4D97-AF65-F5344CB8AC3E}">
        <p14:creationId xmlns:p14="http://schemas.microsoft.com/office/powerpoint/2010/main" val="3920526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5B693-9953-247B-7A8A-698F506CB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DC30F-5D0B-F880-720C-BB621CE32EA8}"/>
              </a:ext>
            </a:extLst>
          </p:cNvPr>
          <p:cNvSpPr>
            <a:spLocks noGrp="1"/>
          </p:cNvSpPr>
          <p:nvPr>
            <p:ph type="title"/>
          </p:nvPr>
        </p:nvSpPr>
        <p:spPr/>
        <p:txBody>
          <a:bodyPr/>
          <a:lstStyle/>
          <a:p>
            <a:r>
              <a:rPr lang="en-US" dirty="0"/>
              <a:t>Predicting NIBRS group</a:t>
            </a:r>
          </a:p>
        </p:txBody>
      </p:sp>
      <p:sp>
        <p:nvSpPr>
          <p:cNvPr id="3" name="Content Placeholder 2">
            <a:extLst>
              <a:ext uri="{FF2B5EF4-FFF2-40B4-BE49-F238E27FC236}">
                <a16:creationId xmlns:a16="http://schemas.microsoft.com/office/drawing/2014/main" id="{FE93A1C1-8FE4-11F8-D3A0-6E43E6D89503}"/>
              </a:ext>
            </a:extLst>
          </p:cNvPr>
          <p:cNvSpPr>
            <a:spLocks noGrp="1"/>
          </p:cNvSpPr>
          <p:nvPr>
            <p:ph idx="1"/>
          </p:nvPr>
        </p:nvSpPr>
        <p:spPr>
          <a:xfrm>
            <a:off x="838200" y="1447061"/>
            <a:ext cx="10515600" cy="594301"/>
          </a:xfrm>
        </p:spPr>
        <p:txBody>
          <a:bodyPr/>
          <a:lstStyle/>
          <a:p>
            <a:pPr marL="0" indent="0">
              <a:buNone/>
            </a:pPr>
            <a:r>
              <a:rPr lang="en-US" dirty="0"/>
              <a:t>Predicting the individual incident code (of 86) was also successful!</a:t>
            </a:r>
          </a:p>
        </p:txBody>
      </p:sp>
      <p:grpSp>
        <p:nvGrpSpPr>
          <p:cNvPr id="24" name="Group 23">
            <a:extLst>
              <a:ext uri="{FF2B5EF4-FFF2-40B4-BE49-F238E27FC236}">
                <a16:creationId xmlns:a16="http://schemas.microsoft.com/office/drawing/2014/main" id="{F941943B-E1C1-E6C1-1429-7A0D2F7928C0}"/>
              </a:ext>
            </a:extLst>
          </p:cNvPr>
          <p:cNvGrpSpPr/>
          <p:nvPr/>
        </p:nvGrpSpPr>
        <p:grpSpPr>
          <a:xfrm>
            <a:off x="1097280" y="2331603"/>
            <a:ext cx="9355829" cy="1768975"/>
            <a:chOff x="940872" y="2331603"/>
            <a:chExt cx="9355829" cy="1768975"/>
          </a:xfrm>
        </p:grpSpPr>
        <p:sp>
          <p:nvSpPr>
            <p:cNvPr id="4" name="Rectangle: Rounded Corners 3">
              <a:extLst>
                <a:ext uri="{FF2B5EF4-FFF2-40B4-BE49-F238E27FC236}">
                  <a16:creationId xmlns:a16="http://schemas.microsoft.com/office/drawing/2014/main" id="{D267814B-CBF6-63BB-9B5F-36E599C87BC1}"/>
                </a:ext>
              </a:extLst>
            </p:cNvPr>
            <p:cNvSpPr/>
            <p:nvPr/>
          </p:nvSpPr>
          <p:spPr>
            <a:xfrm>
              <a:off x="940872" y="3065044"/>
              <a:ext cx="1645919" cy="731520"/>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Incident code</a:t>
              </a:r>
            </a:p>
          </p:txBody>
        </p:sp>
        <p:cxnSp>
          <p:nvCxnSpPr>
            <p:cNvPr id="27" name="Straight Connector 26">
              <a:extLst>
                <a:ext uri="{FF2B5EF4-FFF2-40B4-BE49-F238E27FC236}">
                  <a16:creationId xmlns:a16="http://schemas.microsoft.com/office/drawing/2014/main" id="{A1A4F829-A2C9-B36B-D17E-24A00B8BEA44}"/>
                </a:ext>
              </a:extLst>
            </p:cNvPr>
            <p:cNvCxnSpPr>
              <a:stCxn id="4" idx="3"/>
              <a:endCxn id="6" idx="1"/>
            </p:cNvCxnSpPr>
            <p:nvPr/>
          </p:nvCxnSpPr>
          <p:spPr>
            <a:xfrm flipV="1">
              <a:off x="2586791" y="3428999"/>
              <a:ext cx="570297" cy="1805"/>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3DA66460-4928-4F66-5184-779FF65B66E0}"/>
                </a:ext>
              </a:extLst>
            </p:cNvPr>
            <p:cNvGrpSpPr/>
            <p:nvPr/>
          </p:nvGrpSpPr>
          <p:grpSpPr>
            <a:xfrm>
              <a:off x="3157088" y="2757421"/>
              <a:ext cx="7139613" cy="1343157"/>
              <a:chOff x="3012708" y="3141322"/>
              <a:chExt cx="7139613" cy="1343157"/>
            </a:xfrm>
          </p:grpSpPr>
          <p:sp>
            <p:nvSpPr>
              <p:cNvPr id="6" name="Rectangle: Rounded Corners 5">
                <a:extLst>
                  <a:ext uri="{FF2B5EF4-FFF2-40B4-BE49-F238E27FC236}">
                    <a16:creationId xmlns:a16="http://schemas.microsoft.com/office/drawing/2014/main" id="{95546C8B-F73A-EA33-2B7C-596957A02A84}"/>
                  </a:ext>
                </a:extLst>
              </p:cNvPr>
              <p:cNvSpPr/>
              <p:nvPr/>
            </p:nvSpPr>
            <p:spPr>
              <a:xfrm>
                <a:off x="3012708" y="3445335"/>
                <a:ext cx="1645920" cy="735130"/>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tx1">
                        <a:lumMod val="85000"/>
                        <a:lumOff val="15000"/>
                      </a:schemeClr>
                    </a:solidFill>
                  </a:rPr>
                  <a:t>Random Forest</a:t>
                </a:r>
              </a:p>
            </p:txBody>
          </p:sp>
          <p:grpSp>
            <p:nvGrpSpPr>
              <p:cNvPr id="10" name="Group 9">
                <a:extLst>
                  <a:ext uri="{FF2B5EF4-FFF2-40B4-BE49-F238E27FC236}">
                    <a16:creationId xmlns:a16="http://schemas.microsoft.com/office/drawing/2014/main" id="{F12FDDCB-C287-4A23-D159-8B2CE0B9A4E1}"/>
                  </a:ext>
                </a:extLst>
              </p:cNvPr>
              <p:cNvGrpSpPr/>
              <p:nvPr/>
            </p:nvGrpSpPr>
            <p:grpSpPr>
              <a:xfrm>
                <a:off x="5424637" y="3141322"/>
                <a:ext cx="1842436" cy="1343157"/>
                <a:chOff x="5436668" y="3337127"/>
                <a:chExt cx="1842436" cy="1343157"/>
              </a:xfrm>
            </p:grpSpPr>
            <p:sp>
              <p:nvSpPr>
                <p:cNvPr id="7" name="Rectangle: Rounded Corners 6">
                  <a:extLst>
                    <a:ext uri="{FF2B5EF4-FFF2-40B4-BE49-F238E27FC236}">
                      <a16:creationId xmlns:a16="http://schemas.microsoft.com/office/drawing/2014/main" id="{A6C8A7E2-E91C-4EB3-F672-80B3FA79405B}"/>
                    </a:ext>
                  </a:extLst>
                </p:cNvPr>
                <p:cNvSpPr/>
                <p:nvPr/>
              </p:nvSpPr>
              <p:spPr>
                <a:xfrm>
                  <a:off x="5436668" y="3337127"/>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All columns</a:t>
                  </a:r>
                </a:p>
              </p:txBody>
            </p:sp>
            <p:sp>
              <p:nvSpPr>
                <p:cNvPr id="8" name="Rectangle: Rounded Corners 7">
                  <a:extLst>
                    <a:ext uri="{FF2B5EF4-FFF2-40B4-BE49-F238E27FC236}">
                      <a16:creationId xmlns:a16="http://schemas.microsoft.com/office/drawing/2014/main" id="{7FC4C83C-A1AA-128C-2542-99919C8B0583}"/>
                    </a:ext>
                  </a:extLst>
                </p:cNvPr>
                <p:cNvSpPr/>
                <p:nvPr/>
              </p:nvSpPr>
              <p:spPr>
                <a:xfrm>
                  <a:off x="5436669" y="3822216"/>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Descriptions only</a:t>
                  </a:r>
                </a:p>
              </p:txBody>
            </p:sp>
            <p:sp>
              <p:nvSpPr>
                <p:cNvPr id="9" name="Rectangle: Rounded Corners 8">
                  <a:extLst>
                    <a:ext uri="{FF2B5EF4-FFF2-40B4-BE49-F238E27FC236}">
                      <a16:creationId xmlns:a16="http://schemas.microsoft.com/office/drawing/2014/main" id="{BEC2E5C5-1D49-5FFC-FA00-AC185B2FBB75}"/>
                    </a:ext>
                  </a:extLst>
                </p:cNvPr>
                <p:cNvSpPr/>
                <p:nvPr/>
              </p:nvSpPr>
              <p:spPr>
                <a:xfrm>
                  <a:off x="5436669" y="4307305"/>
                  <a:ext cx="1842435" cy="372979"/>
                </a:xfrm>
                <a:prstGeom prst="roundRect">
                  <a:avLst>
                    <a:gd name="adj" fmla="val 50000"/>
                  </a:avLst>
                </a:prstGeom>
                <a:solidFill>
                  <a:schemeClr val="accent6">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rPr>
                    <a:t>Title only</a:t>
                  </a:r>
                </a:p>
              </p:txBody>
            </p:sp>
          </p:grpSp>
          <p:grpSp>
            <p:nvGrpSpPr>
              <p:cNvPr id="22" name="Group 21">
                <a:extLst>
                  <a:ext uri="{FF2B5EF4-FFF2-40B4-BE49-F238E27FC236}">
                    <a16:creationId xmlns:a16="http://schemas.microsoft.com/office/drawing/2014/main" id="{318B3D80-73BF-A7DF-31BD-A40C13E28699}"/>
                  </a:ext>
                </a:extLst>
              </p:cNvPr>
              <p:cNvGrpSpPr/>
              <p:nvPr/>
            </p:nvGrpSpPr>
            <p:grpSpPr>
              <a:xfrm>
                <a:off x="7747531" y="3146736"/>
                <a:ext cx="1124714" cy="1332328"/>
                <a:chOff x="7230173" y="3147650"/>
                <a:chExt cx="1124714" cy="1332328"/>
              </a:xfrm>
            </p:grpSpPr>
            <p:sp>
              <p:nvSpPr>
                <p:cNvPr id="15" name="Rectangle: Rounded Corners 14">
                  <a:extLst>
                    <a:ext uri="{FF2B5EF4-FFF2-40B4-BE49-F238E27FC236}">
                      <a16:creationId xmlns:a16="http://schemas.microsoft.com/office/drawing/2014/main" id="{C1CC7A57-69EB-8E2B-E294-1B3B0751F764}"/>
                    </a:ext>
                  </a:extLst>
                </p:cNvPr>
                <p:cNvSpPr/>
                <p:nvPr/>
              </p:nvSpPr>
              <p:spPr>
                <a:xfrm>
                  <a:off x="7230175" y="3147650"/>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99.98%</a:t>
                  </a:r>
                </a:p>
              </p:txBody>
            </p:sp>
            <p:sp>
              <p:nvSpPr>
                <p:cNvPr id="16" name="Rectangle: Rounded Corners 15">
                  <a:extLst>
                    <a:ext uri="{FF2B5EF4-FFF2-40B4-BE49-F238E27FC236}">
                      <a16:creationId xmlns:a16="http://schemas.microsoft.com/office/drawing/2014/main" id="{4335F6CF-8575-830D-1980-4C34164989BB}"/>
                    </a:ext>
                  </a:extLst>
                </p:cNvPr>
                <p:cNvSpPr/>
                <p:nvPr/>
              </p:nvSpPr>
              <p:spPr>
                <a:xfrm>
                  <a:off x="7230174" y="3627324"/>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99.98%</a:t>
                  </a:r>
                </a:p>
              </p:txBody>
            </p:sp>
            <p:sp>
              <p:nvSpPr>
                <p:cNvPr id="17" name="Rectangle: Rounded Corners 16">
                  <a:extLst>
                    <a:ext uri="{FF2B5EF4-FFF2-40B4-BE49-F238E27FC236}">
                      <a16:creationId xmlns:a16="http://schemas.microsoft.com/office/drawing/2014/main" id="{3E4C5C7F-6B0B-9299-BC4C-05CD0D2D2E91}"/>
                    </a:ext>
                  </a:extLst>
                </p:cNvPr>
                <p:cNvSpPr/>
                <p:nvPr/>
              </p:nvSpPr>
              <p:spPr>
                <a:xfrm>
                  <a:off x="7230173" y="4106998"/>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77.85%</a:t>
                  </a:r>
                </a:p>
              </p:txBody>
            </p:sp>
          </p:grpSp>
          <p:cxnSp>
            <p:nvCxnSpPr>
              <p:cNvPr id="31" name="Straight Connector 30">
                <a:extLst>
                  <a:ext uri="{FF2B5EF4-FFF2-40B4-BE49-F238E27FC236}">
                    <a16:creationId xmlns:a16="http://schemas.microsoft.com/office/drawing/2014/main" id="{2E29463E-A4BD-3475-6D44-0F16E1E9FF40}"/>
                  </a:ext>
                </a:extLst>
              </p:cNvPr>
              <p:cNvCxnSpPr>
                <a:cxnSpLocks/>
                <a:stCxn id="6" idx="3"/>
                <a:endCxn id="7" idx="1"/>
              </p:cNvCxnSpPr>
              <p:nvPr/>
            </p:nvCxnSpPr>
            <p:spPr>
              <a:xfrm flipV="1">
                <a:off x="4658628" y="3327812"/>
                <a:ext cx="766009" cy="485088"/>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597796D-2319-B67E-CE0E-DE75B435B56A}"/>
                  </a:ext>
                </a:extLst>
              </p:cNvPr>
              <p:cNvCxnSpPr>
                <a:cxnSpLocks/>
                <a:stCxn id="6" idx="3"/>
                <a:endCxn id="8" idx="1"/>
              </p:cNvCxnSpPr>
              <p:nvPr/>
            </p:nvCxnSpPr>
            <p:spPr>
              <a:xfrm>
                <a:off x="4658628" y="3812900"/>
                <a:ext cx="766010" cy="1"/>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2C44F64-3653-E467-6696-18030F8F2E23}"/>
                  </a:ext>
                </a:extLst>
              </p:cNvPr>
              <p:cNvCxnSpPr>
                <a:cxnSpLocks/>
                <a:stCxn id="6" idx="3"/>
                <a:endCxn id="9" idx="1"/>
              </p:cNvCxnSpPr>
              <p:nvPr/>
            </p:nvCxnSpPr>
            <p:spPr>
              <a:xfrm>
                <a:off x="4658628" y="3812900"/>
                <a:ext cx="766010" cy="485090"/>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B8D7042B-ED09-5259-7E59-3D94502EF15D}"/>
                  </a:ext>
                </a:extLst>
              </p:cNvPr>
              <p:cNvGrpSpPr/>
              <p:nvPr/>
            </p:nvGrpSpPr>
            <p:grpSpPr>
              <a:xfrm>
                <a:off x="9027607" y="3146736"/>
                <a:ext cx="1124714" cy="1332328"/>
                <a:chOff x="7230173" y="3147650"/>
                <a:chExt cx="1124714" cy="1332328"/>
              </a:xfrm>
            </p:grpSpPr>
            <p:sp>
              <p:nvSpPr>
                <p:cNvPr id="45" name="Rectangle: Rounded Corners 44">
                  <a:extLst>
                    <a:ext uri="{FF2B5EF4-FFF2-40B4-BE49-F238E27FC236}">
                      <a16:creationId xmlns:a16="http://schemas.microsoft.com/office/drawing/2014/main" id="{205A9033-9F54-E7C0-57F8-C9297F8FCAE8}"/>
                    </a:ext>
                  </a:extLst>
                </p:cNvPr>
                <p:cNvSpPr/>
                <p:nvPr/>
              </p:nvSpPr>
              <p:spPr>
                <a:xfrm>
                  <a:off x="7230175" y="3147650"/>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99.96%</a:t>
                  </a:r>
                </a:p>
              </p:txBody>
            </p:sp>
            <p:sp>
              <p:nvSpPr>
                <p:cNvPr id="46" name="Rectangle: Rounded Corners 45">
                  <a:extLst>
                    <a:ext uri="{FF2B5EF4-FFF2-40B4-BE49-F238E27FC236}">
                      <a16:creationId xmlns:a16="http://schemas.microsoft.com/office/drawing/2014/main" id="{7C1EE07E-AE93-BE3D-AACE-DFC048A0F989}"/>
                    </a:ext>
                  </a:extLst>
                </p:cNvPr>
                <p:cNvSpPr/>
                <p:nvPr/>
              </p:nvSpPr>
              <p:spPr>
                <a:xfrm>
                  <a:off x="7230174" y="3627324"/>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99.98%</a:t>
                  </a:r>
                </a:p>
              </p:txBody>
            </p:sp>
            <p:sp>
              <p:nvSpPr>
                <p:cNvPr id="47" name="Rectangle: Rounded Corners 46">
                  <a:extLst>
                    <a:ext uri="{FF2B5EF4-FFF2-40B4-BE49-F238E27FC236}">
                      <a16:creationId xmlns:a16="http://schemas.microsoft.com/office/drawing/2014/main" id="{84F26662-E535-337A-E9F1-2EF6601FA3AC}"/>
                    </a:ext>
                  </a:extLst>
                </p:cNvPr>
                <p:cNvSpPr/>
                <p:nvPr/>
              </p:nvSpPr>
              <p:spPr>
                <a:xfrm>
                  <a:off x="7230173" y="4106998"/>
                  <a:ext cx="1124712" cy="372980"/>
                </a:xfrm>
                <a:prstGeom prst="roundRect">
                  <a:avLst>
                    <a:gd name="adj" fmla="val 50000"/>
                  </a:avLst>
                </a:prstGeom>
                <a:solidFill>
                  <a:schemeClr val="accent4">
                    <a:lumMod val="20000"/>
                    <a:lumOff val="80000"/>
                  </a:schemeClr>
                </a:solidFill>
                <a:ln w="952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77.94%</a:t>
                  </a:r>
                </a:p>
              </p:txBody>
            </p:sp>
          </p:grpSp>
        </p:grpSp>
        <p:sp>
          <p:nvSpPr>
            <p:cNvPr id="60" name="TextBox 59">
              <a:extLst>
                <a:ext uri="{FF2B5EF4-FFF2-40B4-BE49-F238E27FC236}">
                  <a16:creationId xmlns:a16="http://schemas.microsoft.com/office/drawing/2014/main" id="{A58CFD8F-E61D-8560-FA43-9FA350552F2B}"/>
                </a:ext>
              </a:extLst>
            </p:cNvPr>
            <p:cNvSpPr txBox="1"/>
            <p:nvPr/>
          </p:nvSpPr>
          <p:spPr>
            <a:xfrm>
              <a:off x="9291191" y="2331603"/>
              <a:ext cx="881332" cy="369332"/>
            </a:xfrm>
            <a:prstGeom prst="rect">
              <a:avLst/>
            </a:prstGeom>
            <a:noFill/>
          </p:spPr>
          <p:txBody>
            <a:bodyPr wrap="none" rtlCol="0">
              <a:spAutoFit/>
            </a:bodyPr>
            <a:lstStyle/>
            <a:p>
              <a:r>
                <a:rPr lang="en-US" dirty="0"/>
                <a:t>Testing</a:t>
              </a:r>
            </a:p>
          </p:txBody>
        </p:sp>
        <p:sp>
          <p:nvSpPr>
            <p:cNvPr id="61" name="TextBox 60">
              <a:extLst>
                <a:ext uri="{FF2B5EF4-FFF2-40B4-BE49-F238E27FC236}">
                  <a16:creationId xmlns:a16="http://schemas.microsoft.com/office/drawing/2014/main" id="{2101E32B-154C-8D20-DA23-1F5DC487E290}"/>
                </a:ext>
              </a:extLst>
            </p:cNvPr>
            <p:cNvSpPr txBox="1"/>
            <p:nvPr/>
          </p:nvSpPr>
          <p:spPr>
            <a:xfrm>
              <a:off x="7968507" y="2331603"/>
              <a:ext cx="966547" cy="369332"/>
            </a:xfrm>
            <a:prstGeom prst="rect">
              <a:avLst/>
            </a:prstGeom>
            <a:noFill/>
          </p:spPr>
          <p:txBody>
            <a:bodyPr wrap="none" rtlCol="0">
              <a:spAutoFit/>
            </a:bodyPr>
            <a:lstStyle/>
            <a:p>
              <a:r>
                <a:rPr lang="en-US" dirty="0"/>
                <a:t>Training</a:t>
              </a:r>
            </a:p>
          </p:txBody>
        </p:sp>
      </p:grpSp>
      <p:grpSp>
        <p:nvGrpSpPr>
          <p:cNvPr id="69" name="Group 68">
            <a:extLst>
              <a:ext uri="{FF2B5EF4-FFF2-40B4-BE49-F238E27FC236}">
                <a16:creationId xmlns:a16="http://schemas.microsoft.com/office/drawing/2014/main" id="{5ED3625D-A243-1C32-172C-80A307A0810D}"/>
              </a:ext>
            </a:extLst>
          </p:cNvPr>
          <p:cNvGrpSpPr/>
          <p:nvPr/>
        </p:nvGrpSpPr>
        <p:grpSpPr>
          <a:xfrm>
            <a:off x="838200" y="6082511"/>
            <a:ext cx="6459350" cy="410363"/>
            <a:chOff x="472844" y="5943036"/>
            <a:chExt cx="6459350" cy="410363"/>
          </a:xfrm>
        </p:grpSpPr>
        <p:sp>
          <p:nvSpPr>
            <p:cNvPr id="64" name="TextBox 63">
              <a:extLst>
                <a:ext uri="{FF2B5EF4-FFF2-40B4-BE49-F238E27FC236}">
                  <a16:creationId xmlns:a16="http://schemas.microsoft.com/office/drawing/2014/main" id="{08865948-03B7-E348-AD01-F206E99EDA32}"/>
                </a:ext>
              </a:extLst>
            </p:cNvPr>
            <p:cNvSpPr txBox="1"/>
            <p:nvPr/>
          </p:nvSpPr>
          <p:spPr>
            <a:xfrm>
              <a:off x="838200" y="5984067"/>
              <a:ext cx="6093994" cy="369332"/>
            </a:xfrm>
            <a:prstGeom prst="rect">
              <a:avLst/>
            </a:prstGeom>
            <a:noFill/>
          </p:spPr>
          <p:txBody>
            <a:bodyPr wrap="square">
              <a:spAutoFit/>
            </a:bodyPr>
            <a:lstStyle/>
            <a:p>
              <a:pPr marL="0" indent="0">
                <a:buNone/>
              </a:pPr>
              <a:r>
                <a:rPr lang="en-US" dirty="0"/>
                <a:t>Running 1 models x 3 sets of features only took ~5 minutes</a:t>
              </a:r>
            </a:p>
          </p:txBody>
        </p:sp>
        <p:pic>
          <p:nvPicPr>
            <p:cNvPr id="68" name="Graphic 67" descr="Stopwatch outline">
              <a:extLst>
                <a:ext uri="{FF2B5EF4-FFF2-40B4-BE49-F238E27FC236}">
                  <a16:creationId xmlns:a16="http://schemas.microsoft.com/office/drawing/2014/main" id="{91EB624F-3FD6-E670-77E7-B153ECC2A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844" y="5943036"/>
              <a:ext cx="410363" cy="410363"/>
            </a:xfrm>
            <a:prstGeom prst="rect">
              <a:avLst/>
            </a:prstGeom>
          </p:spPr>
        </p:pic>
      </p:grpSp>
    </p:spTree>
    <p:extLst>
      <p:ext uri="{BB962C8B-B14F-4D97-AF65-F5344CB8AC3E}">
        <p14:creationId xmlns:p14="http://schemas.microsoft.com/office/powerpoint/2010/main" val="4237295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10DB-2F2F-F9E1-377D-EABA29D6B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B50E5-235F-9B14-527B-9C60802D7123}"/>
              </a:ext>
            </a:extLst>
          </p:cNvPr>
          <p:cNvSpPr>
            <a:spLocks noGrp="1"/>
          </p:cNvSpPr>
          <p:nvPr>
            <p:ph type="title"/>
          </p:nvPr>
        </p:nvSpPr>
        <p:spPr/>
        <p:txBody>
          <a:bodyPr/>
          <a:lstStyle/>
          <a:p>
            <a:r>
              <a:rPr lang="en-US" dirty="0"/>
              <a:t>Predicting NIBRS group</a:t>
            </a:r>
          </a:p>
        </p:txBody>
      </p:sp>
      <p:sp>
        <p:nvSpPr>
          <p:cNvPr id="3" name="Content Placeholder 2">
            <a:extLst>
              <a:ext uri="{FF2B5EF4-FFF2-40B4-BE49-F238E27FC236}">
                <a16:creationId xmlns:a16="http://schemas.microsoft.com/office/drawing/2014/main" id="{DC18D259-3674-65B1-5553-24483BDF3232}"/>
              </a:ext>
            </a:extLst>
          </p:cNvPr>
          <p:cNvSpPr>
            <a:spLocks noGrp="1"/>
          </p:cNvSpPr>
          <p:nvPr>
            <p:ph idx="1"/>
          </p:nvPr>
        </p:nvSpPr>
        <p:spPr>
          <a:xfrm>
            <a:off x="3388894" y="1447061"/>
            <a:ext cx="4756484" cy="1223950"/>
          </a:xfrm>
        </p:spPr>
        <p:txBody>
          <a:bodyPr>
            <a:noAutofit/>
          </a:bodyPr>
          <a:lstStyle/>
          <a:p>
            <a:pPr marL="0" indent="0">
              <a:lnSpc>
                <a:spcPct val="110000"/>
              </a:lnSpc>
              <a:buNone/>
            </a:pPr>
            <a:r>
              <a:rPr lang="en-US" sz="2400" dirty="0"/>
              <a:t>I was so surprised that I had to look at the predictions just to see for myself.</a:t>
            </a:r>
          </a:p>
        </p:txBody>
      </p:sp>
      <p:pic>
        <p:nvPicPr>
          <p:cNvPr id="12" name="Picture 11">
            <a:extLst>
              <a:ext uri="{FF2B5EF4-FFF2-40B4-BE49-F238E27FC236}">
                <a16:creationId xmlns:a16="http://schemas.microsoft.com/office/drawing/2014/main" id="{C7F496C7-C493-37D5-AA40-04F85F1678E4}"/>
              </a:ext>
            </a:extLst>
          </p:cNvPr>
          <p:cNvPicPr>
            <a:picLocks noChangeAspect="1"/>
          </p:cNvPicPr>
          <p:nvPr/>
        </p:nvPicPr>
        <p:blipFill>
          <a:blip r:embed="rId3"/>
          <a:stretch>
            <a:fillRect/>
          </a:stretch>
        </p:blipFill>
        <p:spPr>
          <a:xfrm>
            <a:off x="994610" y="1447061"/>
            <a:ext cx="2305050" cy="4972050"/>
          </a:xfrm>
          <a:prstGeom prst="rect">
            <a:avLst/>
          </a:prstGeom>
        </p:spPr>
      </p:pic>
      <p:sp>
        <p:nvSpPr>
          <p:cNvPr id="13" name="Content Placeholder 2">
            <a:extLst>
              <a:ext uri="{FF2B5EF4-FFF2-40B4-BE49-F238E27FC236}">
                <a16:creationId xmlns:a16="http://schemas.microsoft.com/office/drawing/2014/main" id="{63003F2F-D61A-8C7B-7054-E70572DF78A7}"/>
              </a:ext>
            </a:extLst>
          </p:cNvPr>
          <p:cNvSpPr txBox="1">
            <a:spLocks/>
          </p:cNvSpPr>
          <p:nvPr/>
        </p:nvSpPr>
        <p:spPr>
          <a:xfrm>
            <a:off x="4756484" y="3933086"/>
            <a:ext cx="6777789" cy="208982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400" dirty="0"/>
              <a:t>Interestingly, I also ran a Random Forest on the title column with </a:t>
            </a:r>
            <a:r>
              <a:rPr lang="en-US" sz="2400" dirty="0">
                <a:latin typeface="Trade Gothic Next Heavy" panose="020B0903040303020004" pitchFamily="34" charset="0"/>
              </a:rPr>
              <a:t>label-encoding </a:t>
            </a:r>
            <a:r>
              <a:rPr lang="en-US" sz="2400" dirty="0"/>
              <a:t> (1, 2, 3, …, 561)</a:t>
            </a:r>
          </a:p>
          <a:p>
            <a:pPr marL="0" indent="0">
              <a:lnSpc>
                <a:spcPct val="110000"/>
              </a:lnSpc>
              <a:buFont typeface="Arial" panose="020B0604020202020204" pitchFamily="34" charset="0"/>
              <a:buNone/>
            </a:pPr>
            <a:r>
              <a:rPr lang="en-US" sz="2400" dirty="0"/>
              <a:t>The results were abysmal</a:t>
            </a:r>
          </a:p>
          <a:p>
            <a:pPr>
              <a:lnSpc>
                <a:spcPct val="110000"/>
              </a:lnSpc>
            </a:pPr>
            <a:r>
              <a:rPr lang="en-US" sz="2400" dirty="0"/>
              <a:t>10.3% training accuracy</a:t>
            </a:r>
          </a:p>
          <a:p>
            <a:pPr>
              <a:lnSpc>
                <a:spcPct val="110000"/>
              </a:lnSpc>
            </a:pPr>
            <a:r>
              <a:rPr lang="en-US" sz="2400" dirty="0"/>
              <a:t>9.9% test accuracy</a:t>
            </a:r>
          </a:p>
        </p:txBody>
      </p:sp>
    </p:spTree>
    <p:extLst>
      <p:ext uri="{BB962C8B-B14F-4D97-AF65-F5344CB8AC3E}">
        <p14:creationId xmlns:p14="http://schemas.microsoft.com/office/powerpoint/2010/main" val="838642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DE9A-34B5-1D2A-F2FE-3DA26A0EEF4F}"/>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31E01827-9656-4D8D-0EAC-7A189C40A518}"/>
              </a:ext>
            </a:extLst>
          </p:cNvPr>
          <p:cNvSpPr>
            <a:spLocks noGrp="1"/>
          </p:cNvSpPr>
          <p:nvPr>
            <p:ph type="body" idx="1"/>
          </p:nvPr>
        </p:nvSpPr>
        <p:spPr/>
        <p:txBody>
          <a:bodyPr/>
          <a:lstStyle/>
          <a:p>
            <a:r>
              <a:rPr lang="en-US" dirty="0"/>
              <a:t>There is so much more that can be done with this dataset!</a:t>
            </a:r>
          </a:p>
        </p:txBody>
      </p:sp>
    </p:spTree>
    <p:extLst>
      <p:ext uri="{BB962C8B-B14F-4D97-AF65-F5344CB8AC3E}">
        <p14:creationId xmlns:p14="http://schemas.microsoft.com/office/powerpoint/2010/main" val="494674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BEB4-4AED-0337-255A-3231931B6ABE}"/>
              </a:ext>
            </a:extLst>
          </p:cNvPr>
          <p:cNvSpPr>
            <a:spLocks noGrp="1"/>
          </p:cNvSpPr>
          <p:nvPr>
            <p:ph type="title"/>
          </p:nvPr>
        </p:nvSpPr>
        <p:spPr/>
        <p:txBody>
          <a:bodyPr>
            <a:normAutofit/>
          </a:bodyPr>
          <a:lstStyle/>
          <a:p>
            <a:r>
              <a:rPr lang="en-US" dirty="0"/>
              <a:t>Investigation</a:t>
            </a:r>
          </a:p>
        </p:txBody>
      </p:sp>
      <p:sp>
        <p:nvSpPr>
          <p:cNvPr id="3" name="Content Placeholder 2">
            <a:extLst>
              <a:ext uri="{FF2B5EF4-FFF2-40B4-BE49-F238E27FC236}">
                <a16:creationId xmlns:a16="http://schemas.microsoft.com/office/drawing/2014/main" id="{DBD83365-EB9C-B730-92B1-6F22AF50A63F}"/>
              </a:ext>
            </a:extLst>
          </p:cNvPr>
          <p:cNvSpPr>
            <a:spLocks noGrp="1"/>
          </p:cNvSpPr>
          <p:nvPr>
            <p:ph idx="1"/>
          </p:nvPr>
        </p:nvSpPr>
        <p:spPr>
          <a:xfrm>
            <a:off x="838199" y="1447060"/>
            <a:ext cx="8149390" cy="4604823"/>
          </a:xfrm>
        </p:spPr>
        <p:txBody>
          <a:bodyPr>
            <a:normAutofit/>
          </a:bodyPr>
          <a:lstStyle/>
          <a:p>
            <a:pPr marL="228600" indent="-228600">
              <a:buFont typeface="Arial" panose="020B0604020202020204" pitchFamily="34" charset="0"/>
              <a:buChar char="•"/>
            </a:pPr>
            <a:r>
              <a:rPr lang="en-US" sz="2400" dirty="0"/>
              <a:t>What’s up with the large theft downturn this year?</a:t>
            </a:r>
          </a:p>
          <a:p>
            <a:pPr marL="228600" indent="-228600">
              <a:buFont typeface="Arial" panose="020B0604020202020204" pitchFamily="34" charset="0"/>
              <a:buChar char="•"/>
            </a:pPr>
            <a:r>
              <a:rPr lang="en-US" sz="2400" dirty="0"/>
              <a:t>Look for seasonality or autocorrelation within crime categories</a:t>
            </a:r>
          </a:p>
          <a:p>
            <a:pPr marL="228600" indent="-228600">
              <a:buFont typeface="Arial" panose="020B0604020202020204" pitchFamily="34" charset="0"/>
              <a:buChar char="•"/>
            </a:pPr>
            <a:r>
              <a:rPr lang="en-US" sz="2400" dirty="0"/>
              <a:t>Look for correlations between crime categories</a:t>
            </a:r>
          </a:p>
          <a:p>
            <a:pPr marL="228600" indent="-228600">
              <a:buFont typeface="Arial" panose="020B0604020202020204" pitchFamily="34" charset="0"/>
              <a:buChar char="•"/>
            </a:pPr>
            <a:r>
              <a:rPr lang="en-US" sz="2400" dirty="0"/>
              <a:t>Investigate outliers</a:t>
            </a:r>
          </a:p>
          <a:p>
            <a:pPr marL="800100" lvl="1" indent="-342900">
              <a:buFont typeface="Symbol" panose="05050102010706020507" pitchFamily="18" charset="2"/>
              <a:buChar char=""/>
            </a:pPr>
            <a:r>
              <a:rPr lang="en-US" sz="2400" dirty="0"/>
              <a:t>There’s an incident in the data set with 51 different charges!</a:t>
            </a:r>
          </a:p>
          <a:p>
            <a:pPr marL="228600" indent="-228600">
              <a:buFont typeface="Arial" panose="020B0604020202020204" pitchFamily="34" charset="0"/>
              <a:buChar char="•"/>
            </a:pPr>
            <a:r>
              <a:rPr lang="en-US" sz="2400" dirty="0"/>
              <a:t>Look at crime prevention districts: Is there a statistically significant difference between crime levels in these districts?</a:t>
            </a:r>
          </a:p>
        </p:txBody>
      </p:sp>
    </p:spTree>
    <p:extLst>
      <p:ext uri="{BB962C8B-B14F-4D97-AF65-F5344CB8AC3E}">
        <p14:creationId xmlns:p14="http://schemas.microsoft.com/office/powerpoint/2010/main" val="3819443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E7F0-C208-3C55-59AA-989F2F3C3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59EB9-92D2-876E-204D-42A40A18BD74}"/>
              </a:ext>
            </a:extLst>
          </p:cNvPr>
          <p:cNvSpPr>
            <a:spLocks noGrp="1"/>
          </p:cNvSpPr>
          <p:nvPr>
            <p:ph type="title"/>
          </p:nvPr>
        </p:nvSpPr>
        <p:spPr/>
        <p:txBody>
          <a:bodyPr>
            <a:normAutofit/>
          </a:bodyPr>
          <a:lstStyle/>
          <a:p>
            <a:r>
              <a:rPr lang="en-US" dirty="0"/>
              <a:t>Geographic/Visualizations</a:t>
            </a:r>
          </a:p>
        </p:txBody>
      </p:sp>
      <p:sp>
        <p:nvSpPr>
          <p:cNvPr id="3" name="Content Placeholder 2">
            <a:extLst>
              <a:ext uri="{FF2B5EF4-FFF2-40B4-BE49-F238E27FC236}">
                <a16:creationId xmlns:a16="http://schemas.microsoft.com/office/drawing/2014/main" id="{E12D3997-5805-2285-281E-4979E2F4CD4B}"/>
              </a:ext>
            </a:extLst>
          </p:cNvPr>
          <p:cNvSpPr>
            <a:spLocks noGrp="1"/>
          </p:cNvSpPr>
          <p:nvPr>
            <p:ph idx="1"/>
          </p:nvPr>
        </p:nvSpPr>
        <p:spPr>
          <a:xfrm>
            <a:off x="838199" y="1447061"/>
            <a:ext cx="4648201" cy="2093268"/>
          </a:xfrm>
        </p:spPr>
        <p:txBody>
          <a:bodyPr>
            <a:normAutofit/>
          </a:bodyPr>
          <a:lstStyle/>
          <a:p>
            <a:pPr>
              <a:lnSpc>
                <a:spcPct val="100000"/>
              </a:lnSpc>
              <a:spcBef>
                <a:spcPts val="600"/>
              </a:spcBef>
            </a:pPr>
            <a:r>
              <a:rPr lang="en-US" sz="2400" dirty="0"/>
              <a:t>Use a clustering algorithm to look for “hot spots”</a:t>
            </a:r>
          </a:p>
          <a:p>
            <a:pPr>
              <a:lnSpc>
                <a:spcPct val="100000"/>
              </a:lnSpc>
              <a:spcBef>
                <a:spcPts val="600"/>
              </a:spcBef>
            </a:pPr>
            <a:r>
              <a:rPr lang="en-US" sz="2400" dirty="0"/>
              <a:t>Make a choropleth map</a:t>
            </a:r>
          </a:p>
        </p:txBody>
      </p:sp>
      <p:pic>
        <p:nvPicPr>
          <p:cNvPr id="7" name="Picture 6" descr="A map of the united states&#10;&#10;Description automatically generated">
            <a:extLst>
              <a:ext uri="{FF2B5EF4-FFF2-40B4-BE49-F238E27FC236}">
                <a16:creationId xmlns:a16="http://schemas.microsoft.com/office/drawing/2014/main" id="{66ADEF15-4A8C-20EA-277F-BDF2AA6EA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999" y="1548918"/>
            <a:ext cx="3191950" cy="2517756"/>
          </a:xfrm>
          <a:prstGeom prst="rect">
            <a:avLst/>
          </a:prstGeom>
        </p:spPr>
      </p:pic>
      <p:sp>
        <p:nvSpPr>
          <p:cNvPr id="8" name="TextBox 7">
            <a:extLst>
              <a:ext uri="{FF2B5EF4-FFF2-40B4-BE49-F238E27FC236}">
                <a16:creationId xmlns:a16="http://schemas.microsoft.com/office/drawing/2014/main" id="{FBDED6EC-A4F7-7431-504C-72023E5368EE}"/>
              </a:ext>
            </a:extLst>
          </p:cNvPr>
          <p:cNvSpPr txBox="1"/>
          <p:nvPr/>
        </p:nvSpPr>
        <p:spPr>
          <a:xfrm>
            <a:off x="5923999" y="4346853"/>
            <a:ext cx="3355406" cy="307777"/>
          </a:xfrm>
          <a:prstGeom prst="rect">
            <a:avLst/>
          </a:prstGeom>
          <a:noFill/>
        </p:spPr>
        <p:txBody>
          <a:bodyPr wrap="none" rtlCol="0">
            <a:spAutoFit/>
          </a:bodyPr>
          <a:lstStyle/>
          <a:p>
            <a:r>
              <a:rPr lang="en-US" sz="1400" i="1" dirty="0"/>
              <a:t>A choropleth map of the state of Louisiana</a:t>
            </a:r>
          </a:p>
        </p:txBody>
      </p:sp>
    </p:spTree>
    <p:extLst>
      <p:ext uri="{BB962C8B-B14F-4D97-AF65-F5344CB8AC3E}">
        <p14:creationId xmlns:p14="http://schemas.microsoft.com/office/powerpoint/2010/main" val="3738771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96A63-33AB-4A52-2DFF-B69B64F0EF8A}"/>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73AEB29E-D44D-18EB-EDED-26E98E7192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99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07F1-8B94-91B2-ABFF-C02757AB4EDD}"/>
              </a:ext>
            </a:extLst>
          </p:cNvPr>
          <p:cNvSpPr>
            <a:spLocks noGrp="1"/>
          </p:cNvSpPr>
          <p:nvPr>
            <p:ph type="title"/>
          </p:nvPr>
        </p:nvSpPr>
        <p:spPr/>
        <p:txBody>
          <a:bodyPr/>
          <a:lstStyle/>
          <a:p>
            <a:r>
              <a:rPr lang="en-US" dirty="0"/>
              <a:t>Crime Incidents Data</a:t>
            </a:r>
          </a:p>
        </p:txBody>
      </p:sp>
      <p:sp>
        <p:nvSpPr>
          <p:cNvPr id="3" name="Content Placeholder 2">
            <a:extLst>
              <a:ext uri="{FF2B5EF4-FFF2-40B4-BE49-F238E27FC236}">
                <a16:creationId xmlns:a16="http://schemas.microsoft.com/office/drawing/2014/main" id="{87C124F3-1F39-803F-5876-002D90E0C9F1}"/>
              </a:ext>
            </a:extLst>
          </p:cNvPr>
          <p:cNvSpPr>
            <a:spLocks noGrp="1"/>
          </p:cNvSpPr>
          <p:nvPr>
            <p:ph idx="1"/>
          </p:nvPr>
        </p:nvSpPr>
        <p:spPr>
          <a:xfrm>
            <a:off x="838200" y="1652155"/>
            <a:ext cx="5095875" cy="4524808"/>
          </a:xfrm>
        </p:spPr>
        <p:txBody>
          <a:bodyPr>
            <a:normAutofit/>
          </a:bodyPr>
          <a:lstStyle/>
          <a:p>
            <a:pPr marL="0" indent="0">
              <a:buNone/>
            </a:pPr>
            <a:r>
              <a:rPr lang="en-US" b="1" dirty="0"/>
              <a:t>Date &amp; time</a:t>
            </a:r>
          </a:p>
          <a:p>
            <a:pPr marL="0" indent="0">
              <a:spcBef>
                <a:spcPts val="1800"/>
              </a:spcBef>
              <a:buNone/>
            </a:pPr>
            <a:r>
              <a:rPr lang="en-US" b="1" dirty="0"/>
              <a:t>Geographic information</a:t>
            </a:r>
          </a:p>
          <a:p>
            <a:pPr>
              <a:spcBef>
                <a:spcPts val="600"/>
              </a:spcBef>
            </a:pPr>
            <a:r>
              <a:rPr lang="en-US" sz="2000" dirty="0"/>
              <a:t>Address (some exceptions: sexual assault, domestic violence, human trafficking, and juveniles)</a:t>
            </a:r>
          </a:p>
          <a:p>
            <a:pPr>
              <a:spcBef>
                <a:spcPts val="600"/>
              </a:spcBef>
            </a:pPr>
            <a:r>
              <a:rPr lang="en-US" sz="2000" dirty="0"/>
              <a:t>Police district, zone, and subzone</a:t>
            </a:r>
          </a:p>
          <a:p>
            <a:pPr>
              <a:spcBef>
                <a:spcPts val="600"/>
              </a:spcBef>
            </a:pPr>
            <a:r>
              <a:rPr lang="en-US" sz="2000" dirty="0"/>
              <a:t>Neighborhood, Council district, crime prevention district</a:t>
            </a:r>
          </a:p>
          <a:p>
            <a:pPr>
              <a:spcBef>
                <a:spcPts val="600"/>
              </a:spcBef>
            </a:pPr>
            <a:r>
              <a:rPr lang="en-US" sz="2000" dirty="0"/>
              <a:t>Latitude &amp; longitude</a:t>
            </a:r>
          </a:p>
        </p:txBody>
      </p:sp>
      <p:sp>
        <p:nvSpPr>
          <p:cNvPr id="4" name="TextBox 3">
            <a:extLst>
              <a:ext uri="{FF2B5EF4-FFF2-40B4-BE49-F238E27FC236}">
                <a16:creationId xmlns:a16="http://schemas.microsoft.com/office/drawing/2014/main" id="{70429DBF-7503-B1C0-576D-05E0494FCC5E}"/>
              </a:ext>
            </a:extLst>
          </p:cNvPr>
          <p:cNvSpPr txBox="1"/>
          <p:nvPr/>
        </p:nvSpPr>
        <p:spPr>
          <a:xfrm>
            <a:off x="7721311" y="6307906"/>
            <a:ext cx="4056303" cy="338554"/>
          </a:xfrm>
          <a:prstGeom prst="rect">
            <a:avLst/>
          </a:prstGeom>
          <a:noFill/>
        </p:spPr>
        <p:txBody>
          <a:bodyPr wrap="none" rtlCol="0">
            <a:spAutoFit/>
          </a:bodyPr>
          <a:lstStyle/>
          <a:p>
            <a:r>
              <a:rPr lang="en-US" sz="1600" dirty="0"/>
              <a:t>*National Incident-Based Reporting System</a:t>
            </a:r>
          </a:p>
        </p:txBody>
      </p:sp>
      <p:sp>
        <p:nvSpPr>
          <p:cNvPr id="5" name="Content Placeholder 2">
            <a:extLst>
              <a:ext uri="{FF2B5EF4-FFF2-40B4-BE49-F238E27FC236}">
                <a16:creationId xmlns:a16="http://schemas.microsoft.com/office/drawing/2014/main" id="{64A93595-A431-69D5-B8A7-A74529101F06}"/>
              </a:ext>
            </a:extLst>
          </p:cNvPr>
          <p:cNvSpPr txBox="1">
            <a:spLocks/>
          </p:cNvSpPr>
          <p:nvPr/>
        </p:nvSpPr>
        <p:spPr>
          <a:xfrm>
            <a:off x="6591300" y="1652155"/>
            <a:ext cx="4895850" cy="4735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b="1" dirty="0"/>
              <a:t>Crime description</a:t>
            </a:r>
          </a:p>
          <a:p>
            <a:pPr>
              <a:spcBef>
                <a:spcPts val="600"/>
              </a:spcBef>
            </a:pPr>
            <a:r>
              <a:rPr lang="en-US" sz="2000" dirty="0"/>
              <a:t>Crime against (Person, Property, or Society)</a:t>
            </a:r>
          </a:p>
          <a:p>
            <a:pPr>
              <a:spcBef>
                <a:spcPts val="600"/>
              </a:spcBef>
            </a:pPr>
            <a:r>
              <a:rPr lang="en-US" sz="2000" dirty="0"/>
              <a:t>Statute category, title, and description</a:t>
            </a:r>
          </a:p>
          <a:p>
            <a:pPr>
              <a:spcBef>
                <a:spcPts val="600"/>
              </a:spcBef>
            </a:pPr>
            <a:r>
              <a:rPr lang="en-US" sz="2000" dirty="0">
                <a:solidFill>
                  <a:schemeClr val="tx2">
                    <a:lumMod val="50000"/>
                    <a:lumOff val="50000"/>
                  </a:schemeClr>
                </a:solidFill>
              </a:rPr>
              <a:t>NIBRS* code and description</a:t>
            </a:r>
          </a:p>
          <a:p>
            <a:pPr marL="0" indent="0">
              <a:spcBef>
                <a:spcPts val="1800"/>
              </a:spcBef>
              <a:buFont typeface="Arial" panose="020B0604020202020204" pitchFamily="34" charset="0"/>
              <a:buNone/>
            </a:pPr>
            <a:r>
              <a:rPr lang="en-US" b="1" dirty="0"/>
              <a:t>~277,000 rows</a:t>
            </a:r>
          </a:p>
          <a:p>
            <a:r>
              <a:rPr lang="en-US" sz="2000" dirty="0"/>
              <a:t>Each row represents a single charge.</a:t>
            </a:r>
          </a:p>
          <a:p>
            <a:r>
              <a:rPr lang="en-US" sz="2000" dirty="0"/>
              <a:t>A crime incident can have multiple charges.</a:t>
            </a:r>
          </a:p>
        </p:txBody>
      </p:sp>
    </p:spTree>
    <p:extLst>
      <p:ext uri="{BB962C8B-B14F-4D97-AF65-F5344CB8AC3E}">
        <p14:creationId xmlns:p14="http://schemas.microsoft.com/office/powerpoint/2010/main" val="258048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43A1-614C-9D72-FBC8-D6A51A4DEB16}"/>
              </a:ext>
            </a:extLst>
          </p:cNvPr>
          <p:cNvSpPr>
            <a:spLocks noGrp="1"/>
          </p:cNvSpPr>
          <p:nvPr>
            <p:ph type="title"/>
          </p:nvPr>
        </p:nvSpPr>
        <p:spPr/>
        <p:txBody>
          <a:bodyPr/>
          <a:lstStyle/>
          <a:p>
            <a:r>
              <a:rPr lang="en-US" dirty="0">
                <a:solidFill>
                  <a:schemeClr val="bg1"/>
                </a:solidFill>
              </a:rPr>
              <a:t>NIBRS</a:t>
            </a:r>
          </a:p>
        </p:txBody>
      </p:sp>
      <p:sp>
        <p:nvSpPr>
          <p:cNvPr id="3" name="Content Placeholder 2">
            <a:extLst>
              <a:ext uri="{FF2B5EF4-FFF2-40B4-BE49-F238E27FC236}">
                <a16:creationId xmlns:a16="http://schemas.microsoft.com/office/drawing/2014/main" id="{9D06B831-7335-C25A-7F42-D0F55CA36A69}"/>
              </a:ext>
            </a:extLst>
          </p:cNvPr>
          <p:cNvSpPr>
            <a:spLocks noGrp="1"/>
          </p:cNvSpPr>
          <p:nvPr>
            <p:ph idx="1"/>
          </p:nvPr>
        </p:nvSpPr>
        <p:spPr>
          <a:xfrm>
            <a:off x="834562" y="3886199"/>
            <a:ext cx="10515600" cy="2606675"/>
          </a:xfrm>
        </p:spPr>
        <p:txBody>
          <a:bodyPr>
            <a:normAutofit fontScale="85000" lnSpcReduction="10000"/>
          </a:bodyPr>
          <a:lstStyle/>
          <a:p>
            <a:pPr marL="0" indent="0">
              <a:lnSpc>
                <a:spcPct val="120000"/>
              </a:lnSpc>
              <a:buNone/>
            </a:pPr>
            <a:r>
              <a:rPr lang="en-US" sz="2400" dirty="0"/>
              <a:t>National, centralized crime reporting system coordinated and maintained by FBI. Used by law enforcement agencies in the United States for collecting and reporting data on crimes. </a:t>
            </a:r>
          </a:p>
          <a:p>
            <a:pPr marL="0" indent="0">
              <a:lnSpc>
                <a:spcPct val="120000"/>
              </a:lnSpc>
              <a:buNone/>
            </a:pPr>
            <a:r>
              <a:rPr lang="en-US" sz="2400" dirty="0"/>
              <a:t>86 </a:t>
            </a:r>
            <a:r>
              <a:rPr lang="en-US" sz="2400" dirty="0">
                <a:solidFill>
                  <a:schemeClr val="tx2">
                    <a:lumMod val="50000"/>
                    <a:lumOff val="50000"/>
                  </a:schemeClr>
                </a:solidFill>
              </a:rPr>
              <a:t>NIBRS codes, </a:t>
            </a:r>
            <a:r>
              <a:rPr lang="en-US" sz="2400" dirty="0"/>
              <a:t>each identifying a particular class of crime, each belonging to one of two groups, A or B.</a:t>
            </a:r>
          </a:p>
          <a:p>
            <a:pPr>
              <a:lnSpc>
                <a:spcPct val="120000"/>
              </a:lnSpc>
            </a:pPr>
            <a:r>
              <a:rPr lang="en-US" sz="2400" dirty="0"/>
              <a:t>Group A: Detailed facts about these offenses gathered &amp; reported to NIBRS. </a:t>
            </a:r>
          </a:p>
          <a:p>
            <a:pPr>
              <a:lnSpc>
                <a:spcPct val="120000"/>
              </a:lnSpc>
            </a:pPr>
            <a:r>
              <a:rPr lang="en-US" sz="2400" dirty="0"/>
              <a:t>Group B: Only arrest information reported. </a:t>
            </a:r>
          </a:p>
          <a:p>
            <a:pPr marL="0" indent="0">
              <a:lnSpc>
                <a:spcPct val="120000"/>
              </a:lnSpc>
              <a:buNone/>
            </a:pPr>
            <a:endParaRPr lang="en-US" sz="2400" dirty="0"/>
          </a:p>
          <a:p>
            <a:pPr marL="0" indent="0">
              <a:lnSpc>
                <a:spcPct val="120000"/>
              </a:lnSpc>
              <a:buNone/>
            </a:pPr>
            <a:endParaRPr lang="en-US" sz="2400" dirty="0"/>
          </a:p>
        </p:txBody>
      </p:sp>
      <p:pic>
        <p:nvPicPr>
          <p:cNvPr id="5" name="Picture 4" descr="A close-up of a logo&#10;&#10;Description automatically generated">
            <a:extLst>
              <a:ext uri="{FF2B5EF4-FFF2-40B4-BE49-F238E27FC236}">
                <a16:creationId xmlns:a16="http://schemas.microsoft.com/office/drawing/2014/main" id="{42D8DE2C-799D-ECCD-B9A5-E841E6C1F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53" y="863233"/>
            <a:ext cx="4012333" cy="1436707"/>
          </a:xfrm>
          <a:prstGeom prst="rect">
            <a:avLst/>
          </a:prstGeom>
        </p:spPr>
      </p:pic>
      <p:pic>
        <p:nvPicPr>
          <p:cNvPr id="9" name="Picture 8" descr="A blue and gold emblem with white text&#10;&#10;Description automatically generated">
            <a:extLst>
              <a:ext uri="{FF2B5EF4-FFF2-40B4-BE49-F238E27FC236}">
                <a16:creationId xmlns:a16="http://schemas.microsoft.com/office/drawing/2014/main" id="{8D2E3AB6-244D-2E44-DEE9-76246FFD7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79" y="763786"/>
            <a:ext cx="1489604" cy="1536154"/>
          </a:xfrm>
          <a:prstGeom prst="rect">
            <a:avLst/>
          </a:prstGeom>
        </p:spPr>
      </p:pic>
      <p:sp>
        <p:nvSpPr>
          <p:cNvPr id="11" name="TextBox 10">
            <a:extLst>
              <a:ext uri="{FF2B5EF4-FFF2-40B4-BE49-F238E27FC236}">
                <a16:creationId xmlns:a16="http://schemas.microsoft.com/office/drawing/2014/main" id="{08A3244C-659E-D597-B63A-E3CF5098E0F5}"/>
              </a:ext>
            </a:extLst>
          </p:cNvPr>
          <p:cNvSpPr txBox="1"/>
          <p:nvPr/>
        </p:nvSpPr>
        <p:spPr>
          <a:xfrm>
            <a:off x="834562" y="3188916"/>
            <a:ext cx="8010525" cy="489173"/>
          </a:xfrm>
          <a:prstGeom prst="rect">
            <a:avLst/>
          </a:prstGeom>
          <a:noFill/>
        </p:spPr>
        <p:txBody>
          <a:bodyPr wrap="square">
            <a:spAutoFit/>
          </a:bodyPr>
          <a:lstStyle/>
          <a:p>
            <a:pPr marL="0" indent="0">
              <a:lnSpc>
                <a:spcPct val="80000"/>
              </a:lnSpc>
              <a:buNone/>
            </a:pPr>
            <a:r>
              <a:rPr lang="en-US" sz="3200" b="1" dirty="0"/>
              <a:t>N</a:t>
            </a:r>
            <a:r>
              <a:rPr lang="en-US" sz="3200" dirty="0"/>
              <a:t>ational </a:t>
            </a:r>
            <a:r>
              <a:rPr lang="en-US" sz="3200" b="1" dirty="0"/>
              <a:t>I</a:t>
            </a:r>
            <a:r>
              <a:rPr lang="en-US" sz="3200" dirty="0"/>
              <a:t>ncident-</a:t>
            </a:r>
            <a:r>
              <a:rPr lang="en-US" sz="3200" b="1" dirty="0"/>
              <a:t>B</a:t>
            </a:r>
            <a:r>
              <a:rPr lang="en-US" sz="3200" dirty="0"/>
              <a:t>ased </a:t>
            </a:r>
            <a:r>
              <a:rPr lang="en-US" sz="3200" b="1" dirty="0"/>
              <a:t>R</a:t>
            </a:r>
            <a:r>
              <a:rPr lang="en-US" sz="3200" dirty="0"/>
              <a:t>eporting </a:t>
            </a:r>
            <a:r>
              <a:rPr lang="en-US" sz="3200" b="1" dirty="0"/>
              <a:t>S</a:t>
            </a:r>
            <a:r>
              <a:rPr lang="en-US" sz="3200" dirty="0"/>
              <a:t>ystem</a:t>
            </a:r>
          </a:p>
        </p:txBody>
      </p:sp>
    </p:spTree>
    <p:extLst>
      <p:ext uri="{BB962C8B-B14F-4D97-AF65-F5344CB8AC3E}">
        <p14:creationId xmlns:p14="http://schemas.microsoft.com/office/powerpoint/2010/main" val="46345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E949-7BBC-7D60-6DCD-AB5D93B2D2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5EE94A-8D5B-9C3A-BD42-53D02269A756}"/>
              </a:ext>
            </a:extLst>
          </p:cNvPr>
          <p:cNvSpPr>
            <a:spLocks noGrp="1"/>
          </p:cNvSpPr>
          <p:nvPr>
            <p:ph type="title"/>
          </p:nvPr>
        </p:nvSpPr>
        <p:spPr/>
        <p:txBody>
          <a:bodyPr/>
          <a:lstStyle/>
          <a:p>
            <a:r>
              <a:rPr lang="en-US" dirty="0"/>
              <a:t>Data Cleaning</a:t>
            </a:r>
          </a:p>
        </p:txBody>
      </p:sp>
      <p:sp>
        <p:nvSpPr>
          <p:cNvPr id="7" name="Text Placeholder 6">
            <a:extLst>
              <a:ext uri="{FF2B5EF4-FFF2-40B4-BE49-F238E27FC236}">
                <a16:creationId xmlns:a16="http://schemas.microsoft.com/office/drawing/2014/main" id="{1ECF9573-40AE-FAB5-B6EF-1E5BF21F64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091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A5B8-66FC-2AFC-0901-C405E2D1168C}"/>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1FB1782C-D525-CBB4-EA98-2431D07CF438}"/>
              </a:ext>
            </a:extLst>
          </p:cNvPr>
          <p:cNvSpPr>
            <a:spLocks noGrp="1"/>
          </p:cNvSpPr>
          <p:nvPr>
            <p:ph idx="1"/>
          </p:nvPr>
        </p:nvSpPr>
        <p:spPr>
          <a:xfrm>
            <a:off x="838200" y="1825625"/>
            <a:ext cx="9582150" cy="4351338"/>
          </a:xfrm>
        </p:spPr>
        <p:txBody>
          <a:bodyPr/>
          <a:lstStyle/>
          <a:p>
            <a:r>
              <a:rPr lang="en-US" dirty="0"/>
              <a:t>Removed crimes committed before Jan. 1, 2021 (out of scope) or after Oct. 31, 2024.</a:t>
            </a:r>
          </a:p>
          <a:p>
            <a:r>
              <a:rPr lang="en-US" dirty="0"/>
              <a:t>Removed 507 duplicate rows</a:t>
            </a:r>
          </a:p>
          <a:p>
            <a:r>
              <a:rPr lang="en-US" dirty="0"/>
              <a:t>Replaced NIBRS code </a:t>
            </a:r>
            <a:r>
              <a:rPr lang="en-US" sz="2400" dirty="0">
                <a:solidFill>
                  <a:schemeClr val="accent6"/>
                </a:solidFill>
                <a:latin typeface="Aptos Mono" panose="020B0009020202020204" pitchFamily="49" charset="0"/>
              </a:rPr>
              <a:t>′0′</a:t>
            </a:r>
            <a:r>
              <a:rPr lang="en-US" dirty="0">
                <a:solidFill>
                  <a:schemeClr val="accent6"/>
                </a:solidFill>
              </a:rPr>
              <a:t> </a:t>
            </a:r>
            <a:r>
              <a:rPr lang="en-US" dirty="0"/>
              <a:t>with </a:t>
            </a:r>
            <a:r>
              <a:rPr lang="en-US" sz="2400" dirty="0" err="1">
                <a:solidFill>
                  <a:schemeClr val="accent6"/>
                </a:solidFill>
                <a:latin typeface="Aptos Mono" panose="020B0009020202020204" pitchFamily="49" charset="0"/>
              </a:rPr>
              <a:t>NaN</a:t>
            </a:r>
            <a:endParaRPr lang="en-US" sz="2400" dirty="0">
              <a:solidFill>
                <a:schemeClr val="accent6"/>
              </a:solidFill>
              <a:latin typeface="Aptos Mono" panose="020B0009020202020204" pitchFamily="49" charset="0"/>
            </a:endParaRPr>
          </a:p>
          <a:p>
            <a:r>
              <a:rPr lang="en-US" dirty="0"/>
              <a:t>Converted strings from </a:t>
            </a:r>
            <a:r>
              <a:rPr lang="en-US" sz="2400" dirty="0">
                <a:solidFill>
                  <a:schemeClr val="accent6"/>
                </a:solidFill>
                <a:latin typeface="Aptos Mono" panose="020B0009020202020204" pitchFamily="49" charset="0"/>
              </a:rPr>
              <a:t>ALL CAPS </a:t>
            </a:r>
            <a:r>
              <a:rPr lang="en-US" dirty="0"/>
              <a:t>to lowercase or title case</a:t>
            </a:r>
          </a:p>
          <a:p>
            <a:r>
              <a:rPr lang="en-US" dirty="0"/>
              <a:t>Standardized inconsistently formatted statute titles (e.g.,</a:t>
            </a:r>
            <a:r>
              <a:rPr lang="en-US" sz="2400" dirty="0">
                <a:solidFill>
                  <a:schemeClr val="accent6"/>
                </a:solidFill>
                <a:latin typeface="Aptos Mono" panose="020B0009020202020204" pitchFamily="49" charset="0"/>
              </a:rPr>
              <a:t>′14:6.2′</a:t>
            </a:r>
            <a:r>
              <a:rPr lang="en-US" dirty="0"/>
              <a:t> and </a:t>
            </a:r>
            <a:r>
              <a:rPr lang="en-US" sz="2400" dirty="0">
                <a:solidFill>
                  <a:schemeClr val="accent6"/>
                </a:solidFill>
                <a:latin typeface="Aptos Mono" panose="020B0009020202020204" pitchFamily="49" charset="0"/>
              </a:rPr>
              <a:t>′14:6.2′</a:t>
            </a:r>
            <a:r>
              <a:rPr lang="en-US" dirty="0"/>
              <a:t>)</a:t>
            </a:r>
          </a:p>
          <a:p>
            <a:r>
              <a:rPr lang="en-US" dirty="0"/>
              <a:t>Standardized statute categories (many statutes assigned to multiple categories)</a:t>
            </a:r>
          </a:p>
        </p:txBody>
      </p:sp>
    </p:spTree>
    <p:extLst>
      <p:ext uri="{BB962C8B-B14F-4D97-AF65-F5344CB8AC3E}">
        <p14:creationId xmlns:p14="http://schemas.microsoft.com/office/powerpoint/2010/main" val="49847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E869E-AE67-B713-11D5-3681C4B6D6AC}"/>
              </a:ext>
            </a:extLst>
          </p:cNvPr>
          <p:cNvSpPr>
            <a:spLocks noGrp="1"/>
          </p:cNvSpPr>
          <p:nvPr>
            <p:ph type="title"/>
          </p:nvPr>
        </p:nvSpPr>
        <p:spPr/>
        <p:txBody>
          <a:bodyPr/>
          <a:lstStyle/>
          <a:p>
            <a:r>
              <a:rPr lang="en-US" dirty="0"/>
              <a:t>Visualizations</a:t>
            </a:r>
          </a:p>
        </p:txBody>
      </p:sp>
      <p:sp>
        <p:nvSpPr>
          <p:cNvPr id="7" name="Text Placeholder 6">
            <a:extLst>
              <a:ext uri="{FF2B5EF4-FFF2-40B4-BE49-F238E27FC236}">
                <a16:creationId xmlns:a16="http://schemas.microsoft.com/office/drawing/2014/main" id="{BF6027EC-7B39-E616-6757-EE63480E81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592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7F2511-F5D4-71D3-56E9-B74F5D76EEA6}"/>
              </a:ext>
            </a:extLst>
          </p:cNvPr>
          <p:cNvPicPr>
            <a:picLocks noChangeAspect="1"/>
          </p:cNvPicPr>
          <p:nvPr/>
        </p:nvPicPr>
        <p:blipFill>
          <a:blip r:embed="rId3"/>
          <a:stretch>
            <a:fillRect/>
          </a:stretch>
        </p:blipFill>
        <p:spPr>
          <a:xfrm>
            <a:off x="782052" y="886650"/>
            <a:ext cx="10001250" cy="5875098"/>
          </a:xfrm>
          <a:prstGeom prst="rect">
            <a:avLst/>
          </a:prstGeom>
        </p:spPr>
      </p:pic>
      <p:sp>
        <p:nvSpPr>
          <p:cNvPr id="4" name="Title 3">
            <a:extLst>
              <a:ext uri="{FF2B5EF4-FFF2-40B4-BE49-F238E27FC236}">
                <a16:creationId xmlns:a16="http://schemas.microsoft.com/office/drawing/2014/main" id="{7286AECA-D873-E0D0-0D57-DBAC8D97541D}"/>
              </a:ext>
            </a:extLst>
          </p:cNvPr>
          <p:cNvSpPr>
            <a:spLocks noGrp="1"/>
          </p:cNvSpPr>
          <p:nvPr>
            <p:ph type="title"/>
          </p:nvPr>
        </p:nvSpPr>
        <p:spPr>
          <a:xfrm>
            <a:off x="4884821" y="593725"/>
            <a:ext cx="6733674" cy="1325563"/>
          </a:xfrm>
          <a:solidFill>
            <a:schemeClr val="bg1"/>
          </a:solidFill>
        </p:spPr>
        <p:txBody>
          <a:bodyPr/>
          <a:lstStyle/>
          <a:p>
            <a:r>
              <a:rPr lang="en-US" dirty="0"/>
              <a:t>Charges by statute category</a:t>
            </a:r>
          </a:p>
        </p:txBody>
      </p:sp>
    </p:spTree>
    <p:extLst>
      <p:ext uri="{BB962C8B-B14F-4D97-AF65-F5344CB8AC3E}">
        <p14:creationId xmlns:p14="http://schemas.microsoft.com/office/powerpoint/2010/main" val="314341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2DC2-6C4E-9E91-6A76-266652C7DCB7}"/>
              </a:ext>
            </a:extLst>
          </p:cNvPr>
          <p:cNvSpPr>
            <a:spLocks noGrp="1"/>
          </p:cNvSpPr>
          <p:nvPr>
            <p:ph type="title"/>
          </p:nvPr>
        </p:nvSpPr>
        <p:spPr/>
        <p:txBody>
          <a:bodyPr/>
          <a:lstStyle/>
          <a:p>
            <a:r>
              <a:rPr lang="en-US" dirty="0"/>
              <a:t>Visualizing a category by year</a:t>
            </a:r>
          </a:p>
        </p:txBody>
      </p:sp>
      <p:pic>
        <p:nvPicPr>
          <p:cNvPr id="3" name="Picture 2">
            <a:extLst>
              <a:ext uri="{FF2B5EF4-FFF2-40B4-BE49-F238E27FC236}">
                <a16:creationId xmlns:a16="http://schemas.microsoft.com/office/drawing/2014/main" id="{45024E0E-B009-513B-3B2C-5E88D736F384}"/>
              </a:ext>
            </a:extLst>
          </p:cNvPr>
          <p:cNvPicPr>
            <a:picLocks noChangeAspect="1"/>
          </p:cNvPicPr>
          <p:nvPr/>
        </p:nvPicPr>
        <p:blipFill>
          <a:blip r:embed="rId2"/>
          <a:stretch>
            <a:fillRect/>
          </a:stretch>
        </p:blipFill>
        <p:spPr>
          <a:xfrm>
            <a:off x="838200" y="1687012"/>
            <a:ext cx="7248123" cy="4802187"/>
          </a:xfrm>
          <a:prstGeom prst="rect">
            <a:avLst/>
          </a:prstGeom>
        </p:spPr>
      </p:pic>
      <p:sp>
        <p:nvSpPr>
          <p:cNvPr id="4" name="TextBox 3">
            <a:extLst>
              <a:ext uri="{FF2B5EF4-FFF2-40B4-BE49-F238E27FC236}">
                <a16:creationId xmlns:a16="http://schemas.microsoft.com/office/drawing/2014/main" id="{046DD542-6A5C-A53B-2436-38A7F6792574}"/>
              </a:ext>
            </a:extLst>
          </p:cNvPr>
          <p:cNvSpPr txBox="1"/>
          <p:nvPr/>
        </p:nvSpPr>
        <p:spPr>
          <a:xfrm>
            <a:off x="8349915" y="5104204"/>
            <a:ext cx="3212432" cy="1384995"/>
          </a:xfrm>
          <a:prstGeom prst="rect">
            <a:avLst/>
          </a:prstGeom>
          <a:noFill/>
        </p:spPr>
        <p:txBody>
          <a:bodyPr wrap="square" rtlCol="0">
            <a:spAutoFit/>
          </a:bodyPr>
          <a:lstStyle/>
          <a:p>
            <a:r>
              <a:rPr lang="en-US" sz="2800" dirty="0">
                <a:solidFill>
                  <a:srgbClr val="254B7F"/>
                </a:solidFill>
              </a:rPr>
              <a:t>Theft seems to have had a pronounced downturn since July</a:t>
            </a:r>
          </a:p>
        </p:txBody>
      </p:sp>
    </p:spTree>
    <p:extLst>
      <p:ext uri="{BB962C8B-B14F-4D97-AF65-F5344CB8AC3E}">
        <p14:creationId xmlns:p14="http://schemas.microsoft.com/office/powerpoint/2010/main" val="1612504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rade Gothic Next">
      <a:majorFont>
        <a:latin typeface="Trade Gothic Next Light"/>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383</TotalTime>
  <Words>1334</Words>
  <Application>Microsoft Office PowerPoint</Application>
  <PresentationFormat>Widescreen</PresentationFormat>
  <Paragraphs>228</Paragraphs>
  <Slides>29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Aptos Mono</vt:lpstr>
      <vt:lpstr>Arial</vt:lpstr>
      <vt:lpstr>Symbol</vt:lpstr>
      <vt:lpstr>Trade Gothic Next</vt:lpstr>
      <vt:lpstr>Trade Gothic Next Heavy</vt:lpstr>
      <vt:lpstr>Trade Gothic Next Light</vt:lpstr>
      <vt:lpstr>Office Theme</vt:lpstr>
      <vt:lpstr>Explorations in Baton Rouge Crime Incident Data</vt:lpstr>
      <vt:lpstr>Open Data BR</vt:lpstr>
      <vt:lpstr>Crime Incidents Data</vt:lpstr>
      <vt:lpstr>NIBRS</vt:lpstr>
      <vt:lpstr>Data Cleaning</vt:lpstr>
      <vt:lpstr>Data cleaning</vt:lpstr>
      <vt:lpstr>Visualizations</vt:lpstr>
      <vt:lpstr>Charges by statute category</vt:lpstr>
      <vt:lpstr>Visualizing a category by year</vt:lpstr>
      <vt:lpstr>Mapping incident locations</vt:lpstr>
      <vt:lpstr>A map of drunkenness</vt:lpstr>
      <vt:lpstr>Working with NIBRS data</vt:lpstr>
      <vt:lpstr>Public NIBRS data</vt:lpstr>
      <vt:lpstr>NIBRS Data</vt:lpstr>
      <vt:lpstr>Can still work with NIBRS incident codes</vt:lpstr>
      <vt:lpstr>Group A Offenses</vt:lpstr>
      <vt:lpstr>Group B Offenses</vt:lpstr>
      <vt:lpstr>Over 30% of Baton Rouge data does not have an NIBRS code.</vt:lpstr>
      <vt:lpstr>Prediction targets</vt:lpstr>
      <vt:lpstr>Feature sets</vt:lpstr>
      <vt:lpstr>Supervised classification models</vt:lpstr>
      <vt:lpstr>Data preprocessing</vt:lpstr>
      <vt:lpstr>Predicting NIBRS group</vt:lpstr>
      <vt:lpstr>Predicting NIBRS group</vt:lpstr>
      <vt:lpstr>Predicting NIBRS group</vt:lpstr>
      <vt:lpstr>Final thoughts</vt:lpstr>
      <vt:lpstr>Investigation</vt:lpstr>
      <vt:lpstr>Geographic/Visualizations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Lefeaux</dc:creator>
  <cp:lastModifiedBy>Jennifer Lefeaux</cp:lastModifiedBy>
  <cp:revision>4</cp:revision>
  <dcterms:created xsi:type="dcterms:W3CDTF">2024-11-15T00:59:30Z</dcterms:created>
  <dcterms:modified xsi:type="dcterms:W3CDTF">2024-11-15T07:22:53Z</dcterms:modified>
</cp:coreProperties>
</file>